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customXml/itemProps1.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notesSlides/notesSlide12.xml" ContentType="application/vnd.openxmlformats-officedocument.presentationml.notesSlide+xml"/>
  <Override PartName="/ppt/slides/slide79.xml" ContentType="application/vnd.openxmlformats-officedocument.presentationml.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customXml/itemProps2.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slides/slide89.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customXml/itemProps3.xml" ContentType="application/vnd.openxmlformats-officedocument.customXml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notesSlides/notesSlide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4"/>
    <p:sldMasterId id="2147483728" r:id="rId5"/>
  </p:sldMasterIdLst>
  <p:notesMasterIdLst>
    <p:notesMasterId r:id="rId101"/>
  </p:notesMasterIdLst>
  <p:handoutMasterIdLst>
    <p:handoutMasterId r:id="rId102"/>
  </p:handoutMasterIdLst>
  <p:sldIdLst>
    <p:sldId id="338" r:id="rId6"/>
    <p:sldId id="259" r:id="rId7"/>
    <p:sldId id="400" r:id="rId8"/>
    <p:sldId id="339" r:id="rId9"/>
    <p:sldId id="340" r:id="rId10"/>
    <p:sldId id="341" r:id="rId11"/>
    <p:sldId id="342" r:id="rId12"/>
    <p:sldId id="401" r:id="rId13"/>
    <p:sldId id="343" r:id="rId14"/>
    <p:sldId id="344" r:id="rId15"/>
    <p:sldId id="345" r:id="rId16"/>
    <p:sldId id="346" r:id="rId17"/>
    <p:sldId id="347" r:id="rId18"/>
    <p:sldId id="348" r:id="rId19"/>
    <p:sldId id="349" r:id="rId20"/>
    <p:sldId id="350" r:id="rId21"/>
    <p:sldId id="399" r:id="rId22"/>
    <p:sldId id="351" r:id="rId23"/>
    <p:sldId id="362" r:id="rId24"/>
    <p:sldId id="352" r:id="rId25"/>
    <p:sldId id="413" r:id="rId26"/>
    <p:sldId id="402" r:id="rId27"/>
    <p:sldId id="353" r:id="rId28"/>
    <p:sldId id="354" r:id="rId29"/>
    <p:sldId id="355" r:id="rId30"/>
    <p:sldId id="414" r:id="rId31"/>
    <p:sldId id="415" r:id="rId32"/>
    <p:sldId id="356" r:id="rId33"/>
    <p:sldId id="357" r:id="rId34"/>
    <p:sldId id="358" r:id="rId35"/>
    <p:sldId id="416" r:id="rId36"/>
    <p:sldId id="403" r:id="rId37"/>
    <p:sldId id="359" r:id="rId38"/>
    <p:sldId id="360" r:id="rId39"/>
    <p:sldId id="417" r:id="rId40"/>
    <p:sldId id="404" r:id="rId41"/>
    <p:sldId id="361" r:id="rId42"/>
    <p:sldId id="363" r:id="rId43"/>
    <p:sldId id="418" r:id="rId44"/>
    <p:sldId id="405" r:id="rId45"/>
    <p:sldId id="364" r:id="rId46"/>
    <p:sldId id="365" r:id="rId47"/>
    <p:sldId id="419" r:id="rId48"/>
    <p:sldId id="406" r:id="rId49"/>
    <p:sldId id="366" r:id="rId50"/>
    <p:sldId id="367" r:id="rId51"/>
    <p:sldId id="420" r:id="rId52"/>
    <p:sldId id="368" r:id="rId53"/>
    <p:sldId id="369" r:id="rId54"/>
    <p:sldId id="370" r:id="rId55"/>
    <p:sldId id="421" r:id="rId56"/>
    <p:sldId id="407" r:id="rId57"/>
    <p:sldId id="371" r:id="rId58"/>
    <p:sldId id="372" r:id="rId59"/>
    <p:sldId id="422" r:id="rId60"/>
    <p:sldId id="408" r:id="rId61"/>
    <p:sldId id="373" r:id="rId62"/>
    <p:sldId id="374" r:id="rId63"/>
    <p:sldId id="423" r:id="rId64"/>
    <p:sldId id="375" r:id="rId65"/>
    <p:sldId id="376" r:id="rId66"/>
    <p:sldId id="377" r:id="rId67"/>
    <p:sldId id="424" r:id="rId68"/>
    <p:sldId id="378" r:id="rId69"/>
    <p:sldId id="379" r:id="rId70"/>
    <p:sldId id="380" r:id="rId71"/>
    <p:sldId id="425" r:id="rId72"/>
    <p:sldId id="409" r:id="rId73"/>
    <p:sldId id="381" r:id="rId74"/>
    <p:sldId id="382" r:id="rId75"/>
    <p:sldId id="426" r:id="rId76"/>
    <p:sldId id="383" r:id="rId77"/>
    <p:sldId id="384" r:id="rId78"/>
    <p:sldId id="385" r:id="rId79"/>
    <p:sldId id="427" r:id="rId80"/>
    <p:sldId id="410" r:id="rId81"/>
    <p:sldId id="386" r:id="rId82"/>
    <p:sldId id="387" r:id="rId83"/>
    <p:sldId id="428" r:id="rId84"/>
    <p:sldId id="388" r:id="rId85"/>
    <p:sldId id="389" r:id="rId86"/>
    <p:sldId id="390" r:id="rId87"/>
    <p:sldId id="391" r:id="rId88"/>
    <p:sldId id="429" r:id="rId89"/>
    <p:sldId id="392" r:id="rId90"/>
    <p:sldId id="393" r:id="rId91"/>
    <p:sldId id="394" r:id="rId92"/>
    <p:sldId id="430" r:id="rId93"/>
    <p:sldId id="411" r:id="rId94"/>
    <p:sldId id="395" r:id="rId95"/>
    <p:sldId id="396" r:id="rId96"/>
    <p:sldId id="397" r:id="rId97"/>
    <p:sldId id="398" r:id="rId98"/>
    <p:sldId id="412" r:id="rId99"/>
    <p:sldId id="431" r:id="rId10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1C6"/>
    <a:srgbClr val="C8CBCB"/>
    <a:srgbClr val="0A1F62"/>
    <a:srgbClr val="AD8B3A"/>
    <a:srgbClr val="E58A9E"/>
    <a:srgbClr val="603526"/>
    <a:srgbClr val="663300"/>
    <a:srgbClr val="FF7C8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98" d="100"/>
          <a:sy n="98" d="100"/>
        </p:scale>
        <p:origin x="-35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slide" Target="slides/slide63.xml"/><Relationship Id="rId84" Type="http://schemas.openxmlformats.org/officeDocument/2006/relationships/slide" Target="slides/slide79.xml"/><Relationship Id="rId89" Type="http://schemas.openxmlformats.org/officeDocument/2006/relationships/slide" Target="slides/slide84.xml"/><Relationship Id="rId7" Type="http://schemas.openxmlformats.org/officeDocument/2006/relationships/slide" Target="slides/slide2.xml"/><Relationship Id="rId71" Type="http://schemas.openxmlformats.org/officeDocument/2006/relationships/slide" Target="slides/slide66.xml"/><Relationship Id="rId92" Type="http://schemas.openxmlformats.org/officeDocument/2006/relationships/slide" Target="slides/slide87.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slide" Target="slides/slide61.xml"/><Relationship Id="rId74" Type="http://schemas.openxmlformats.org/officeDocument/2006/relationships/slide" Target="slides/slide69.xml"/><Relationship Id="rId79" Type="http://schemas.openxmlformats.org/officeDocument/2006/relationships/slide" Target="slides/slide74.xml"/><Relationship Id="rId87" Type="http://schemas.openxmlformats.org/officeDocument/2006/relationships/slide" Target="slides/slide82.xml"/><Relationship Id="rId102" Type="http://schemas.openxmlformats.org/officeDocument/2006/relationships/handoutMaster" Target="handoutMasters/handoutMaster1.xml"/><Relationship Id="rId5" Type="http://schemas.openxmlformats.org/officeDocument/2006/relationships/slideMaster" Target="slideMasters/slideMaster2.xml"/><Relationship Id="rId61" Type="http://schemas.openxmlformats.org/officeDocument/2006/relationships/slide" Target="slides/slide56.xml"/><Relationship Id="rId82" Type="http://schemas.openxmlformats.org/officeDocument/2006/relationships/slide" Target="slides/slide77.xml"/><Relationship Id="rId90" Type="http://schemas.openxmlformats.org/officeDocument/2006/relationships/slide" Target="slides/slide85.xml"/><Relationship Id="rId95" Type="http://schemas.openxmlformats.org/officeDocument/2006/relationships/slide" Target="slides/slide90.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slide" Target="slides/slide64.xml"/><Relationship Id="rId77" Type="http://schemas.openxmlformats.org/officeDocument/2006/relationships/slide" Target="slides/slide72.xml"/><Relationship Id="rId100" Type="http://schemas.openxmlformats.org/officeDocument/2006/relationships/slide" Target="slides/slide95.xml"/><Relationship Id="rId105" Type="http://schemas.openxmlformats.org/officeDocument/2006/relationships/theme" Target="theme/theme1.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80" Type="http://schemas.openxmlformats.org/officeDocument/2006/relationships/slide" Target="slides/slide75.xml"/><Relationship Id="rId85" Type="http://schemas.openxmlformats.org/officeDocument/2006/relationships/slide" Target="slides/slide80.xml"/><Relationship Id="rId93" Type="http://schemas.openxmlformats.org/officeDocument/2006/relationships/slide" Target="slides/slide88.xml"/><Relationship Id="rId98" Type="http://schemas.openxmlformats.org/officeDocument/2006/relationships/slide" Target="slides/slide9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103" Type="http://schemas.openxmlformats.org/officeDocument/2006/relationships/presProps" Target="presProp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slide" Target="slides/slide70.xml"/><Relationship Id="rId83" Type="http://schemas.openxmlformats.org/officeDocument/2006/relationships/slide" Target="slides/slide78.xml"/><Relationship Id="rId88" Type="http://schemas.openxmlformats.org/officeDocument/2006/relationships/slide" Target="slides/slide83.xml"/><Relationship Id="rId91" Type="http://schemas.openxmlformats.org/officeDocument/2006/relationships/slide" Target="slides/slide86.xml"/><Relationship Id="rId96" Type="http://schemas.openxmlformats.org/officeDocument/2006/relationships/slide" Target="slides/slide91.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6" Type="http://schemas.openxmlformats.org/officeDocument/2006/relationships/tableStyles" Target="tableStyles.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slide" Target="slides/slide73.xml"/><Relationship Id="rId81" Type="http://schemas.openxmlformats.org/officeDocument/2006/relationships/slide" Target="slides/slide76.xml"/><Relationship Id="rId86" Type="http://schemas.openxmlformats.org/officeDocument/2006/relationships/slide" Target="slides/slide81.xml"/><Relationship Id="rId94" Type="http://schemas.openxmlformats.org/officeDocument/2006/relationships/slide" Target="slides/slide89.xml"/><Relationship Id="rId99" Type="http://schemas.openxmlformats.org/officeDocument/2006/relationships/slide" Target="slides/slide94.xml"/><Relationship Id="rId10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6" Type="http://schemas.openxmlformats.org/officeDocument/2006/relationships/slide" Target="slides/slide71.xml"/><Relationship Id="rId97" Type="http://schemas.openxmlformats.org/officeDocument/2006/relationships/slide" Target="slides/slide92.xml"/><Relationship Id="rId10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1440" tIns="45720" rIns="91440" bIns="45720" rtlCol="0"/>
          <a:lstStyle>
            <a:lvl1pPr algn="r">
              <a:defRPr sz="1200"/>
            </a:lvl1pPr>
          </a:lstStyle>
          <a:p>
            <a:fld id="{81B35BFC-0B55-4882-86CD-06D55CDF8713}" type="datetimeFigureOut">
              <a:rPr lang="en-US" smtClean="0"/>
              <a:pPr/>
              <a:t>11/29/2010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1440" tIns="45720" rIns="91440" bIns="45720" rtlCol="0" anchor="b"/>
          <a:lstStyle>
            <a:lvl1pPr algn="r">
              <a:defRPr sz="1200"/>
            </a:lvl1pPr>
          </a:lstStyle>
          <a:p>
            <a:fld id="{12567302-934C-4571-859C-3C52208DBA27}"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0"/>
            <a:ext cx="3037840" cy="465138"/>
          </a:xfrm>
          <a:prstGeom prst="rect">
            <a:avLst/>
          </a:prstGeom>
        </p:spPr>
        <p:txBody>
          <a:bodyPr vert="horz" lIns="91440" tIns="45720" rIns="91440" bIns="45720" rtlCol="0"/>
          <a:lstStyle>
            <a:lvl1pPr algn="r">
              <a:defRPr sz="1200"/>
            </a:lvl1pPr>
          </a:lstStyle>
          <a:p>
            <a:fld id="{A1561199-CA56-4E41-A319-33C899F75067}" type="datetimeFigureOut">
              <a:rPr lang="en-US" smtClean="0"/>
              <a:pPr/>
              <a:t>11/29/2010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16426"/>
            <a:ext cx="560832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7840"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675"/>
            <a:ext cx="3037840" cy="465138"/>
          </a:xfrm>
          <a:prstGeom prst="rect">
            <a:avLst/>
          </a:prstGeom>
        </p:spPr>
        <p:txBody>
          <a:bodyPr vert="horz" lIns="91440" tIns="45720" rIns="91440" bIns="45720" rtlCol="0" anchor="b"/>
          <a:lstStyle>
            <a:lvl1pPr algn="r">
              <a:defRPr sz="1200"/>
            </a:lvl1pPr>
          </a:lstStyle>
          <a:p>
            <a:fld id="{4AECEC9E-CECA-4F79-A21E-3FFC489F64AC}"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US" baseline="0" dirty="0" smtClean="0"/>
              <a:t>Procedure 1: For all transactions, we compared the tax information listed on the tax bill to the taxing system the tax bills were generated from.</a:t>
            </a:r>
          </a:p>
          <a:p>
            <a:pPr marL="228600" indent="-228600">
              <a:buAutoNum type="arabicPeriod"/>
            </a:pPr>
            <a:r>
              <a:rPr lang="en-US" baseline="0" dirty="0" smtClean="0"/>
              <a:t>Procedure 3: For all real properties, we compared the appraised values listed on the County Assessor’s property valuation system to the market values listed on the Assessment Notices.</a:t>
            </a:r>
            <a:endParaRPr lang="en-US" dirty="0"/>
          </a:p>
        </p:txBody>
      </p:sp>
      <p:sp>
        <p:nvSpPr>
          <p:cNvPr id="4" name="Slide Number Placeholder 3"/>
          <p:cNvSpPr>
            <a:spLocks noGrp="1"/>
          </p:cNvSpPr>
          <p:nvPr>
            <p:ph type="sldNum" sz="quarter" idx="10"/>
          </p:nvPr>
        </p:nvSpPr>
        <p:spPr/>
        <p:txBody>
          <a:bodyPr/>
          <a:lstStyle/>
          <a:p>
            <a:fld id="{4AECEC9E-CECA-4F79-A21E-3FFC489F64AC}" type="slidenum">
              <a:rPr lang="en-US" smtClean="0"/>
              <a:pPr/>
              <a:t>9</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  Finding:</a:t>
            </a:r>
            <a:r>
              <a:rPr lang="en-US" baseline="0" dirty="0" smtClean="0"/>
              <a:t> Proper documentation was not kept on file.</a:t>
            </a:r>
            <a:endParaRPr lang="en-US" dirty="0"/>
          </a:p>
        </p:txBody>
      </p:sp>
      <p:sp>
        <p:nvSpPr>
          <p:cNvPr id="4" name="Slide Number Placeholder 3"/>
          <p:cNvSpPr>
            <a:spLocks noGrp="1"/>
          </p:cNvSpPr>
          <p:nvPr>
            <p:ph type="sldNum" sz="quarter" idx="10"/>
          </p:nvPr>
        </p:nvSpPr>
        <p:spPr/>
        <p:txBody>
          <a:bodyPr/>
          <a:lstStyle/>
          <a:p>
            <a:fld id="{4AECEC9E-CECA-4F79-A21E-3FFC489F64AC}" type="slidenum">
              <a:rPr lang="en-US" smtClean="0"/>
              <a:pPr/>
              <a:t>23</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Assessor’s Office stated</a:t>
            </a:r>
            <a:r>
              <a:rPr lang="en-US" baseline="0" dirty="0" smtClean="0"/>
              <a:t> that it would improve its record-keeping capabilities.  In the past, Deeds were only maintained “as needed” and mobile home documentation received by the Assessor’s Office represented what was submitted via applications to the Building Codes department for mobile home permits.</a:t>
            </a:r>
            <a:endParaRPr lang="en-US" dirty="0"/>
          </a:p>
        </p:txBody>
      </p:sp>
      <p:sp>
        <p:nvSpPr>
          <p:cNvPr id="4" name="Slide Number Placeholder 3"/>
          <p:cNvSpPr>
            <a:spLocks noGrp="1"/>
          </p:cNvSpPr>
          <p:nvPr>
            <p:ph type="sldNum" sz="quarter" idx="10"/>
          </p:nvPr>
        </p:nvSpPr>
        <p:spPr/>
        <p:txBody>
          <a:bodyPr/>
          <a:lstStyle/>
          <a:p>
            <a:fld id="{4AECEC9E-CECA-4F79-A21E-3FFC489F64AC}" type="slidenum">
              <a:rPr lang="en-US" smtClean="0"/>
              <a:pPr/>
              <a:t>25</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AECEC9E-CECA-4F79-A21E-3FFC489F64AC}" type="slidenum">
              <a:rPr lang="en-US" smtClean="0"/>
              <a:pPr/>
              <a:t>46</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SWU</a:t>
            </a:r>
            <a:r>
              <a:rPr lang="en-US" baseline="0" dirty="0" smtClean="0"/>
              <a:t> is working with MIS to develop a program that will determine a listing of class-code changes that do not make it on the list of assessment changes.</a:t>
            </a:r>
            <a:endParaRPr lang="en-US" dirty="0"/>
          </a:p>
        </p:txBody>
      </p:sp>
      <p:sp>
        <p:nvSpPr>
          <p:cNvPr id="4" name="Slide Number Placeholder 3"/>
          <p:cNvSpPr>
            <a:spLocks noGrp="1"/>
          </p:cNvSpPr>
          <p:nvPr>
            <p:ph type="sldNum" sz="quarter" idx="10"/>
          </p:nvPr>
        </p:nvSpPr>
        <p:spPr/>
        <p:txBody>
          <a:bodyPr/>
          <a:lstStyle/>
          <a:p>
            <a:fld id="{4AECEC9E-CECA-4F79-A21E-3FFC489F64AC}" type="slidenum">
              <a:rPr lang="en-US" smtClean="0"/>
              <a:pPr/>
              <a:t>58</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US" dirty="0" smtClean="0"/>
              <a:t>Procedure 5: For</a:t>
            </a:r>
            <a:r>
              <a:rPr lang="en-US" baseline="0" dirty="0" smtClean="0"/>
              <a:t> all real properties that received the homestead exemption, we made sure the taxpayer completed an application and that it was properly approved by the County Auditor.</a:t>
            </a:r>
          </a:p>
          <a:p>
            <a:pPr marL="228600" indent="-228600">
              <a:buAutoNum type="arabicPeriod"/>
            </a:pPr>
            <a:r>
              <a:rPr lang="en-US" baseline="0" dirty="0" smtClean="0"/>
              <a:t>Procedure 7: For all real properties that received the homestead exemption, we made sure the exemption amount received was the lesser of $50,000 or the gross appraised value.  The exemption amount cannot exceed the value of the home.</a:t>
            </a:r>
            <a:endParaRPr lang="en-US" dirty="0"/>
          </a:p>
        </p:txBody>
      </p:sp>
      <p:sp>
        <p:nvSpPr>
          <p:cNvPr id="4" name="Slide Number Placeholder 3"/>
          <p:cNvSpPr>
            <a:spLocks noGrp="1"/>
          </p:cNvSpPr>
          <p:nvPr>
            <p:ph type="sldNum" sz="quarter" idx="10"/>
          </p:nvPr>
        </p:nvSpPr>
        <p:spPr/>
        <p:txBody>
          <a:bodyPr/>
          <a:lstStyle/>
          <a:p>
            <a:fld id="{4AECEC9E-CECA-4F79-A21E-3FFC489F64AC}" type="slidenum">
              <a:rPr lang="en-US" smtClean="0"/>
              <a:pPr/>
              <a:t>10</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US" dirty="0" smtClean="0"/>
              <a:t>Procedure 8: For all real properties,</a:t>
            </a:r>
            <a:r>
              <a:rPr lang="en-US" baseline="0" dirty="0" smtClean="0"/>
              <a:t> we compared these three values on the Assessment Notice to the tax bill to make sure the Assessment Notices that were previously sent out agree with the tax bills that are later sent out to the taxpayers.</a:t>
            </a:r>
          </a:p>
          <a:p>
            <a:pPr marL="228600" indent="-228600">
              <a:buAutoNum type="arabicPeriod"/>
            </a:pPr>
            <a:r>
              <a:rPr lang="en-US" baseline="0" dirty="0" smtClean="0"/>
              <a:t>Procedure 9: We recalculated the assessed value using information from </a:t>
            </a:r>
            <a:r>
              <a:rPr lang="en-US" baseline="0" dirty="0" err="1" smtClean="0"/>
              <a:t>Manatron</a:t>
            </a:r>
            <a:r>
              <a:rPr lang="en-US" baseline="0" dirty="0" smtClean="0"/>
              <a:t> and compared it to the assessment ratio used on the tax bill to calculate the taxes.  We multiplied the appraised values by each property’s respective assessment ratio.</a:t>
            </a:r>
            <a:endParaRPr lang="en-US" dirty="0"/>
          </a:p>
        </p:txBody>
      </p:sp>
      <p:sp>
        <p:nvSpPr>
          <p:cNvPr id="4" name="Slide Number Placeholder 3"/>
          <p:cNvSpPr>
            <a:spLocks noGrp="1"/>
          </p:cNvSpPr>
          <p:nvPr>
            <p:ph type="sldNum" sz="quarter" idx="10"/>
          </p:nvPr>
        </p:nvSpPr>
        <p:spPr/>
        <p:txBody>
          <a:bodyPr/>
          <a:lstStyle/>
          <a:p>
            <a:fld id="{4AECEC9E-CECA-4F79-A21E-3FFC489F64AC}" type="slidenum">
              <a:rPr lang="en-US" smtClean="0"/>
              <a:pPr/>
              <a:t>11</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US" dirty="0" smtClean="0"/>
              <a:t>Procedure 12: We made sure the mills on the tax</a:t>
            </a:r>
            <a:r>
              <a:rPr lang="en-US" baseline="0" dirty="0" smtClean="0"/>
              <a:t> bill for the particular district agreed to what was listed on the County’s website.</a:t>
            </a:r>
          </a:p>
          <a:p>
            <a:pPr marL="228600" indent="-228600">
              <a:buAutoNum type="arabicPeriod"/>
            </a:pPr>
            <a:r>
              <a:rPr lang="en-US" baseline="0" dirty="0" smtClean="0"/>
              <a:t>Procedure 13: We added up the individual tax apportionments (one for each mill) and made sure they properly totaled up.</a:t>
            </a:r>
            <a:endParaRPr lang="en-US" dirty="0"/>
          </a:p>
        </p:txBody>
      </p:sp>
      <p:sp>
        <p:nvSpPr>
          <p:cNvPr id="4" name="Slide Number Placeholder 3"/>
          <p:cNvSpPr>
            <a:spLocks noGrp="1"/>
          </p:cNvSpPr>
          <p:nvPr>
            <p:ph type="sldNum" sz="quarter" idx="10"/>
          </p:nvPr>
        </p:nvSpPr>
        <p:spPr/>
        <p:txBody>
          <a:bodyPr/>
          <a:lstStyle/>
          <a:p>
            <a:fld id="{4AECEC9E-CECA-4F79-A21E-3FFC489F64AC}" type="slidenum">
              <a:rPr lang="en-US" smtClean="0"/>
              <a:pPr/>
              <a:t>12</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US" dirty="0" smtClean="0"/>
              <a:t>Procedure</a:t>
            </a:r>
            <a:r>
              <a:rPr lang="en-US" baseline="0" dirty="0" smtClean="0"/>
              <a:t> 14: For all transactions, we recalculated the gross tax amount.</a:t>
            </a:r>
          </a:p>
          <a:p>
            <a:pPr marL="228600" indent="-228600">
              <a:buAutoNum type="arabicPeriod"/>
            </a:pPr>
            <a:r>
              <a:rPr lang="en-US" baseline="0" dirty="0" smtClean="0"/>
              <a:t>Procedure 19: For all transactions, we traced the tax amount listed on the Payment Receipt to its inclusion on the Treasurer’s Office Sessions Reconciliation Report.</a:t>
            </a:r>
            <a:endParaRPr lang="en-US" dirty="0"/>
          </a:p>
        </p:txBody>
      </p:sp>
      <p:sp>
        <p:nvSpPr>
          <p:cNvPr id="4" name="Slide Number Placeholder 3"/>
          <p:cNvSpPr>
            <a:spLocks noGrp="1"/>
          </p:cNvSpPr>
          <p:nvPr>
            <p:ph type="sldNum" sz="quarter" idx="10"/>
          </p:nvPr>
        </p:nvSpPr>
        <p:spPr/>
        <p:txBody>
          <a:bodyPr/>
          <a:lstStyle/>
          <a:p>
            <a:fld id="{4AECEC9E-CECA-4F79-A21E-3FFC489F64AC}" type="slidenum">
              <a:rPr lang="en-US" smtClean="0"/>
              <a:pPr/>
              <a:t>13</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US" dirty="0" smtClean="0"/>
              <a:t>Procedure 22: For all real properties located</a:t>
            </a:r>
            <a:r>
              <a:rPr lang="en-US" baseline="0" dirty="0" smtClean="0"/>
              <a:t> in TIF districts, we made sure they were included on the TIF reconciliations and then traced the balance due to or due from the TIF districts to the G/L.</a:t>
            </a:r>
          </a:p>
          <a:p>
            <a:pPr marL="228600" indent="-228600">
              <a:buAutoNum type="arabicPeriod"/>
            </a:pPr>
            <a:r>
              <a:rPr lang="en-US" baseline="0" dirty="0" smtClean="0"/>
              <a:t>Procedure 23: For the real properties identified in procedure 22, we agreed the JE to an approved Request for Payment and a copy of the check.</a:t>
            </a:r>
            <a:endParaRPr lang="en-US" dirty="0"/>
          </a:p>
        </p:txBody>
      </p:sp>
      <p:sp>
        <p:nvSpPr>
          <p:cNvPr id="4" name="Slide Number Placeholder 3"/>
          <p:cNvSpPr>
            <a:spLocks noGrp="1"/>
          </p:cNvSpPr>
          <p:nvPr>
            <p:ph type="sldNum" sz="quarter" idx="10"/>
          </p:nvPr>
        </p:nvSpPr>
        <p:spPr/>
        <p:txBody>
          <a:bodyPr/>
          <a:lstStyle/>
          <a:p>
            <a:fld id="{4AECEC9E-CECA-4F79-A21E-3FFC489F64AC}" type="slidenum">
              <a:rPr lang="en-US" smtClean="0"/>
              <a:pPr/>
              <a:t>14</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US" dirty="0" smtClean="0"/>
              <a:t>Procedure</a:t>
            </a:r>
            <a:r>
              <a:rPr lang="en-US" baseline="0" dirty="0" smtClean="0"/>
              <a:t> 24: For all real properties included in procedure 22, We traced the copy of the check to the bank statement.</a:t>
            </a:r>
          </a:p>
          <a:p>
            <a:pPr marL="228600" indent="-228600">
              <a:buAutoNum type="arabicPeriod"/>
            </a:pPr>
            <a:r>
              <a:rPr lang="en-US" baseline="0" dirty="0" smtClean="0"/>
              <a:t>Procedure 25: </a:t>
            </a:r>
            <a:r>
              <a:rPr lang="en-US" dirty="0" smtClean="0"/>
              <a:t>For all real properties</a:t>
            </a:r>
            <a:r>
              <a:rPr lang="en-US" baseline="0" dirty="0" smtClean="0"/>
              <a:t>, we made sure they were included on the SWU reconciliations and then traced the total balance due to the respective municipality to the G/L.</a:t>
            </a:r>
            <a:endParaRPr lang="en-US" dirty="0"/>
          </a:p>
        </p:txBody>
      </p:sp>
      <p:sp>
        <p:nvSpPr>
          <p:cNvPr id="4" name="Slide Number Placeholder 3"/>
          <p:cNvSpPr>
            <a:spLocks noGrp="1"/>
          </p:cNvSpPr>
          <p:nvPr>
            <p:ph type="sldNum" sz="quarter" idx="10"/>
          </p:nvPr>
        </p:nvSpPr>
        <p:spPr/>
        <p:txBody>
          <a:bodyPr/>
          <a:lstStyle/>
          <a:p>
            <a:fld id="{4AECEC9E-CECA-4F79-A21E-3FFC489F64AC}" type="slidenum">
              <a:rPr lang="en-US" smtClean="0"/>
              <a:pPr/>
              <a:t>15</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dirty="0" smtClean="0"/>
              <a:t>Procedure</a:t>
            </a:r>
            <a:r>
              <a:rPr lang="en-US" baseline="0" dirty="0" smtClean="0"/>
              <a:t> 26: For the real properties identified in procedure 25, we agreed the JE to an approved Request for Payment and a copy of the check.</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smtClean="0"/>
              <a:t>Procedure 27: For all real properties included in procedure 25, We traced the copy of the check to the bank statement.</a:t>
            </a:r>
            <a:endParaRPr lang="en-US" dirty="0" smtClean="0"/>
          </a:p>
          <a:p>
            <a:endParaRPr lang="en-US" dirty="0"/>
          </a:p>
        </p:txBody>
      </p:sp>
      <p:sp>
        <p:nvSpPr>
          <p:cNvPr id="4" name="Slide Number Placeholder 3"/>
          <p:cNvSpPr>
            <a:spLocks noGrp="1"/>
          </p:cNvSpPr>
          <p:nvPr>
            <p:ph type="sldNum" sz="quarter" idx="10"/>
          </p:nvPr>
        </p:nvSpPr>
        <p:spPr/>
        <p:txBody>
          <a:bodyPr/>
          <a:lstStyle/>
          <a:p>
            <a:fld id="{4AECEC9E-CECA-4F79-A21E-3FFC489F64AC}" type="slidenum">
              <a:rPr lang="en-US" smtClean="0"/>
              <a:pPr/>
              <a:t>16</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  Finding: the tax</a:t>
            </a:r>
            <a:r>
              <a:rPr lang="en-US" baseline="0" dirty="0" smtClean="0"/>
              <a:t> breakdown by mill per </a:t>
            </a:r>
            <a:r>
              <a:rPr lang="en-US" baseline="0" dirty="0" err="1" smtClean="0"/>
              <a:t>Manatron</a:t>
            </a:r>
            <a:r>
              <a:rPr lang="en-US" baseline="0" dirty="0" smtClean="0"/>
              <a:t> did not agree with the tax bill.</a:t>
            </a:r>
            <a:endParaRPr lang="en-US" dirty="0"/>
          </a:p>
        </p:txBody>
      </p:sp>
      <p:sp>
        <p:nvSpPr>
          <p:cNvPr id="4" name="Slide Number Placeholder 3"/>
          <p:cNvSpPr>
            <a:spLocks noGrp="1"/>
          </p:cNvSpPr>
          <p:nvPr>
            <p:ph type="sldNum" sz="quarter" idx="10"/>
          </p:nvPr>
        </p:nvSpPr>
        <p:spPr/>
        <p:txBody>
          <a:bodyPr/>
          <a:lstStyle/>
          <a:p>
            <a:fld id="{4AECEC9E-CECA-4F79-A21E-3FFC489F64AC}" type="slidenum">
              <a:rPr lang="en-US" smtClean="0"/>
              <a:pPr/>
              <a:t>18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28800"/>
            <a:ext cx="7772400" cy="1470025"/>
          </a:xfrm>
        </p:spPr>
        <p:txBody>
          <a:bodyPr/>
          <a:lstStyle>
            <a:lvl1pPr>
              <a:defRPr sz="4400" b="1">
                <a:solidFill>
                  <a:srgbClr val="0081C6"/>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solidFill>
                  <a:srgbClr val="0081C6"/>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B56DC7C0-9BA4-4070-B509-9D126046EB4D}" type="datetime1">
              <a:rPr lang="en-US" smtClean="0">
                <a:solidFill>
                  <a:prstClr val="black"/>
                </a:solidFill>
              </a:rPr>
              <a:pPr>
                <a:defRPr/>
              </a:pPr>
              <a:t>11/29/2010</a:t>
            </a:fld>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dirty="0">
              <a:solidFill>
                <a:prstClr val="black"/>
              </a:solidFill>
            </a:endParaRPr>
          </a:p>
        </p:txBody>
      </p:sp>
      <p:sp>
        <p:nvSpPr>
          <p:cNvPr id="6" name="Slide Number Placeholder 5"/>
          <p:cNvSpPr>
            <a:spLocks noGrp="1"/>
          </p:cNvSpPr>
          <p:nvPr>
            <p:ph type="sldNum" sz="quarter" idx="12"/>
          </p:nvPr>
        </p:nvSpPr>
        <p:spPr>
          <a:xfrm>
            <a:off x="4343400" y="6324600"/>
            <a:ext cx="457200" cy="365125"/>
          </a:xfrm>
          <a:prstGeom prst="rect">
            <a:avLst/>
          </a:prstGeom>
        </p:spPr>
        <p:txBody>
          <a:bodyPr/>
          <a:lstStyle>
            <a:lvl1pPr>
              <a:defRPr/>
            </a:lvl1pPr>
          </a:lstStyle>
          <a:p>
            <a:pPr>
              <a:defRPr/>
            </a:pPr>
            <a:fld id="{B78BF136-B912-4048-8D20-B48E658C2C6C}" type="slidenum">
              <a:rPr lang="en-US" smtClean="0">
                <a:solidFill>
                  <a:prstClr val="black"/>
                </a:solidFill>
              </a:rPr>
              <a:pPr>
                <a:defRPr/>
              </a:pPr>
              <a:t>‹#›</a:t>
            </a:fld>
            <a:endParaRPr lang="en-US" dirty="0">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914400" y="1600200"/>
            <a:ext cx="7772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8" name="Rectangle 7"/>
          <p:cNvSpPr/>
          <p:nvPr userDrawn="1"/>
        </p:nvSpPr>
        <p:spPr>
          <a:xfrm>
            <a:off x="0" y="228600"/>
            <a:ext cx="9144000" cy="1143000"/>
          </a:xfrm>
          <a:prstGeom prst="rect">
            <a:avLst/>
          </a:prstGeom>
          <a:solidFill>
            <a:srgbClr val="C8CBCB">
              <a:alpha val="8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2" name="AutoShape 2"/>
          <p:cNvSpPr>
            <a:spLocks noChangeArrowheads="1"/>
          </p:cNvSpPr>
          <p:nvPr userDrawn="1"/>
        </p:nvSpPr>
        <p:spPr bwMode="auto">
          <a:xfrm rot="10800000">
            <a:off x="-914399" y="-457200"/>
            <a:ext cx="2514600" cy="2514600"/>
          </a:xfrm>
          <a:prstGeom prst="moon">
            <a:avLst>
              <a:gd name="adj" fmla="val 41301"/>
            </a:avLst>
          </a:prstGeom>
          <a:solidFill>
            <a:srgbClr val="0081C6"/>
          </a:solidFill>
          <a:ln w="9525" algn="in">
            <a:noFill/>
            <a:miter lim="800000"/>
            <a:headEnd/>
            <a:tailEnd/>
          </a:ln>
          <a:effectLst/>
        </p:spPr>
        <p:txBody>
          <a:bodyPr vert="horz" wrap="square" lIns="36576" tIns="36576" rIns="36576" bIns="36576" numCol="1" anchor="t" anchorCtr="0" compatLnSpc="1">
            <a:prstTxWarp prst="textNoShape">
              <a:avLst/>
            </a:prstTxWarp>
          </a:bodyPr>
          <a:lstStyle/>
          <a:p>
            <a:endParaRPr lang="en-US" dirty="0">
              <a:solidFill>
                <a:prstClr val="black"/>
              </a:solidFill>
            </a:endParaRPr>
          </a:p>
        </p:txBody>
      </p:sp>
      <p:sp>
        <p:nvSpPr>
          <p:cNvPr id="1026" name="Title Placeholder 1"/>
          <p:cNvSpPr>
            <a:spLocks noGrp="1"/>
          </p:cNvSpPr>
          <p:nvPr>
            <p:ph type="title"/>
          </p:nvPr>
        </p:nvSpPr>
        <p:spPr bwMode="auto">
          <a:xfrm>
            <a:off x="7620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pic>
        <p:nvPicPr>
          <p:cNvPr id="10" name="Picture 9" descr="ELD_TACAR_4cLogo.jpg"/>
          <p:cNvPicPr>
            <a:picLocks noChangeAspect="1"/>
          </p:cNvPicPr>
          <p:nvPr userDrawn="1"/>
        </p:nvPicPr>
        <p:blipFill>
          <a:blip r:embed="rId3" cstate="print"/>
          <a:stretch>
            <a:fillRect/>
          </a:stretch>
        </p:blipFill>
        <p:spPr>
          <a:xfrm>
            <a:off x="5943600" y="6065364"/>
            <a:ext cx="2913888" cy="582323"/>
          </a:xfrm>
          <a:prstGeom prst="rect">
            <a:avLst/>
          </a:prstGeom>
        </p:spPr>
      </p:pic>
      <p:sp>
        <p:nvSpPr>
          <p:cNvPr id="7" name="TextBox 6"/>
          <p:cNvSpPr txBox="1"/>
          <p:nvPr userDrawn="1"/>
        </p:nvSpPr>
        <p:spPr>
          <a:xfrm>
            <a:off x="0" y="6535579"/>
            <a:ext cx="3276600" cy="246221"/>
          </a:xfrm>
          <a:prstGeom prst="rect">
            <a:avLst/>
          </a:prstGeom>
          <a:noFill/>
        </p:spPr>
        <p:txBody>
          <a:bodyPr wrap="square" rtlCol="0">
            <a:spAutoFit/>
          </a:bodyPr>
          <a:lstStyle/>
          <a:p>
            <a:r>
              <a:rPr lang="en-US" sz="1000" dirty="0" smtClean="0">
                <a:solidFill>
                  <a:prstClr val="black"/>
                </a:solidFill>
              </a:rPr>
              <a:t>© 2010 Elliott Davis, PLLC  © 2010 Elliott Davis, LLC</a:t>
            </a:r>
            <a:endParaRPr lang="en-US" sz="1000" dirty="0">
              <a:solidFill>
                <a:prstClr val="black"/>
              </a:solidFill>
            </a:endParaRPr>
          </a:p>
        </p:txBody>
      </p:sp>
    </p:spTree>
  </p:cSld>
  <p:clrMap bg1="lt1" tx1="dk1" bg2="lt2" tx2="dk2" accent1="accent1" accent2="accent2" accent3="accent3" accent4="accent4" accent5="accent5" accent6="accent6" hlink="hlink" folHlink="folHlink"/>
  <p:sldLayoutIdLst>
    <p:sldLayoutId id="2147483727" r:id="rId1"/>
  </p:sldLayoutIdLst>
  <p:hf hdr="0" ftr="0" dt="0"/>
  <p:txStyles>
    <p:titleStyle>
      <a:lvl1pPr algn="ctr" rtl="0" eaLnBrk="0" fontAlgn="base" hangingPunct="0">
        <a:spcBef>
          <a:spcPct val="0"/>
        </a:spcBef>
        <a:spcAft>
          <a:spcPct val="0"/>
        </a:spcAft>
        <a:defRPr sz="40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914400" y="1600200"/>
            <a:ext cx="7772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8" name="Rectangle 7"/>
          <p:cNvSpPr/>
          <p:nvPr userDrawn="1"/>
        </p:nvSpPr>
        <p:spPr>
          <a:xfrm>
            <a:off x="0" y="228600"/>
            <a:ext cx="9144000" cy="1143000"/>
          </a:xfrm>
          <a:prstGeom prst="rect">
            <a:avLst/>
          </a:prstGeom>
          <a:solidFill>
            <a:srgbClr val="C8CBCB">
              <a:alpha val="8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2" name="AutoShape 2"/>
          <p:cNvSpPr>
            <a:spLocks noChangeArrowheads="1"/>
          </p:cNvSpPr>
          <p:nvPr userDrawn="1"/>
        </p:nvSpPr>
        <p:spPr bwMode="auto">
          <a:xfrm rot="10800000">
            <a:off x="-914399" y="-457200"/>
            <a:ext cx="2514600" cy="2514600"/>
          </a:xfrm>
          <a:prstGeom prst="moon">
            <a:avLst>
              <a:gd name="adj" fmla="val 41301"/>
            </a:avLst>
          </a:prstGeom>
          <a:solidFill>
            <a:srgbClr val="0081C6"/>
          </a:solidFill>
          <a:ln w="9525" algn="in">
            <a:noFill/>
            <a:miter lim="800000"/>
            <a:headEnd/>
            <a:tailEnd/>
          </a:ln>
          <a:effectLst/>
        </p:spPr>
        <p:txBody>
          <a:bodyPr vert="horz" wrap="square" lIns="36576" tIns="36576" rIns="36576" bIns="36576" numCol="1" anchor="t" anchorCtr="0" compatLnSpc="1">
            <a:prstTxWarp prst="textNoShape">
              <a:avLst/>
            </a:prstTxWarp>
          </a:bodyPr>
          <a:lstStyle/>
          <a:p>
            <a:endParaRPr lang="en-US" dirty="0">
              <a:solidFill>
                <a:prstClr val="black"/>
              </a:solidFill>
            </a:endParaRPr>
          </a:p>
        </p:txBody>
      </p:sp>
      <p:sp>
        <p:nvSpPr>
          <p:cNvPr id="1026" name="Title Placeholder 1"/>
          <p:cNvSpPr>
            <a:spLocks noGrp="1"/>
          </p:cNvSpPr>
          <p:nvPr>
            <p:ph type="title"/>
          </p:nvPr>
        </p:nvSpPr>
        <p:spPr bwMode="auto">
          <a:xfrm>
            <a:off x="7620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pic>
        <p:nvPicPr>
          <p:cNvPr id="10" name="Picture 9" descr="ELD_TACAR_4cLogo.jpg"/>
          <p:cNvPicPr>
            <a:picLocks noChangeAspect="1"/>
          </p:cNvPicPr>
          <p:nvPr userDrawn="1"/>
        </p:nvPicPr>
        <p:blipFill>
          <a:blip r:embed="rId3" cstate="print"/>
          <a:stretch>
            <a:fillRect/>
          </a:stretch>
        </p:blipFill>
        <p:spPr>
          <a:xfrm>
            <a:off x="5943600" y="6065364"/>
            <a:ext cx="2913888" cy="582323"/>
          </a:xfrm>
          <a:prstGeom prst="rect">
            <a:avLst/>
          </a:prstGeom>
        </p:spPr>
      </p:pic>
      <p:sp>
        <p:nvSpPr>
          <p:cNvPr id="7" name="TextBox 6"/>
          <p:cNvSpPr txBox="1"/>
          <p:nvPr userDrawn="1"/>
        </p:nvSpPr>
        <p:spPr>
          <a:xfrm>
            <a:off x="0" y="6535579"/>
            <a:ext cx="3276600" cy="246221"/>
          </a:xfrm>
          <a:prstGeom prst="rect">
            <a:avLst/>
          </a:prstGeom>
          <a:noFill/>
        </p:spPr>
        <p:txBody>
          <a:bodyPr wrap="square" rtlCol="0">
            <a:spAutoFit/>
          </a:bodyPr>
          <a:lstStyle/>
          <a:p>
            <a:r>
              <a:rPr lang="en-US" sz="1000" dirty="0" smtClean="0">
                <a:solidFill>
                  <a:prstClr val="black"/>
                </a:solidFill>
              </a:rPr>
              <a:t>© 2010 Elliott Davis, PLLC  © 2010 Elliott Davis, LLC</a:t>
            </a:r>
            <a:endParaRPr lang="en-US" sz="1000" dirty="0">
              <a:solidFill>
                <a:prstClr val="black"/>
              </a:solidFill>
            </a:endParaRPr>
          </a:p>
        </p:txBody>
      </p:sp>
    </p:spTree>
  </p:cSld>
  <p:clrMap bg1="lt1" tx1="dk1" bg2="lt2" tx2="dk2" accent1="accent1" accent2="accent2" accent3="accent3" accent4="accent4" accent5="accent5" accent6="accent6" hlink="hlink" folHlink="folHlink"/>
  <p:sldLayoutIdLst>
    <p:sldLayoutId id="2147483729" r:id="rId1"/>
  </p:sldLayoutIdLst>
  <p:hf hdr="0" ftr="0" dt="0"/>
  <p:txStyles>
    <p:titleStyle>
      <a:lvl1pPr algn="ctr" rtl="0" eaLnBrk="0" fontAlgn="base" hangingPunct="0">
        <a:spcBef>
          <a:spcPct val="0"/>
        </a:spcBef>
        <a:spcAft>
          <a:spcPct val="0"/>
        </a:spcAft>
        <a:defRPr sz="40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itle 1"/>
          <p:cNvSpPr>
            <a:spLocks noGrp="1"/>
          </p:cNvSpPr>
          <p:nvPr>
            <p:ph type="ctrTitle"/>
          </p:nvPr>
        </p:nvSpPr>
        <p:spPr>
          <a:xfrm>
            <a:off x="762000" y="2286000"/>
            <a:ext cx="7772400" cy="1165225"/>
          </a:xfrm>
        </p:spPr>
        <p:txBody>
          <a:bodyPr/>
          <a:lstStyle/>
          <a:p>
            <a:pPr eaLnBrk="1" hangingPunct="1"/>
            <a:r>
              <a:rPr lang="en-US" sz="4000" dirty="0" smtClean="0"/>
              <a:t>Results of Agreed-Upon Procedures</a:t>
            </a:r>
          </a:p>
        </p:txBody>
      </p:sp>
      <p:sp>
        <p:nvSpPr>
          <p:cNvPr id="13316" name="Subtitle 2"/>
          <p:cNvSpPr>
            <a:spLocks noGrp="1"/>
          </p:cNvSpPr>
          <p:nvPr>
            <p:ph type="subTitle" idx="1"/>
          </p:nvPr>
        </p:nvSpPr>
        <p:spPr>
          <a:xfrm>
            <a:off x="2667000" y="3886200"/>
            <a:ext cx="3810000" cy="762000"/>
          </a:xfrm>
        </p:spPr>
        <p:txBody>
          <a:bodyPr/>
          <a:lstStyle/>
          <a:p>
            <a:pPr eaLnBrk="1" hangingPunct="1"/>
            <a:r>
              <a:rPr lang="en-US" sz="2800" b="1" dirty="0" smtClean="0"/>
              <a:t>Ryan Miller, CPA</a:t>
            </a:r>
            <a:endParaRPr lang="en-US" sz="2800" b="1" dirty="0" smtClean="0">
              <a:solidFill>
                <a:schemeClr val="tx1"/>
              </a:solidFill>
            </a:endParaRPr>
          </a:p>
          <a:p>
            <a:pPr eaLnBrk="1" hangingPunct="1"/>
            <a:r>
              <a:rPr lang="en-US" sz="2000" dirty="0" smtClean="0"/>
              <a:t>Audit Manager</a:t>
            </a:r>
          </a:p>
          <a:p>
            <a:pPr eaLnBrk="1" hangingPunct="1"/>
            <a:r>
              <a:rPr lang="en-US" sz="2000" dirty="0" smtClean="0"/>
              <a:t>November 29, 2010</a:t>
            </a:r>
            <a:endParaRPr lang="en-US" sz="2000"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Procedures with No Findings</a:t>
            </a:r>
            <a:endParaRPr lang="en-US" dirty="0"/>
          </a:p>
        </p:txBody>
      </p:sp>
      <p:sp>
        <p:nvSpPr>
          <p:cNvPr id="3" name="Content Placeholder 2"/>
          <p:cNvSpPr>
            <a:spLocks noGrp="1"/>
          </p:cNvSpPr>
          <p:nvPr>
            <p:ph idx="1"/>
          </p:nvPr>
        </p:nvSpPr>
        <p:spPr/>
        <p:txBody>
          <a:bodyPr/>
          <a:lstStyle/>
          <a:p>
            <a:r>
              <a:rPr lang="en-US" sz="2000" b="1" dirty="0" smtClean="0"/>
              <a:t>Procedure 5: </a:t>
            </a:r>
            <a:r>
              <a:rPr lang="en-US" sz="2000" i="1" dirty="0" smtClean="0"/>
              <a:t>For real properties that received the Homestead Exemption, we examined the “Application for Homestead Exemption” signed by the taxpayer and approved by the County Auditor and a copy of the taxpayer’s driver’s license.  </a:t>
            </a:r>
          </a:p>
          <a:p>
            <a:pPr lvl="1"/>
            <a:r>
              <a:rPr lang="en-US" sz="1800" b="1" dirty="0" smtClean="0"/>
              <a:t>Auditor’s Office</a:t>
            </a:r>
          </a:p>
          <a:p>
            <a:pPr lvl="2"/>
            <a:r>
              <a:rPr lang="en-US" sz="1600" dirty="0" smtClean="0"/>
              <a:t>Mobile Homes</a:t>
            </a:r>
          </a:p>
          <a:p>
            <a:pPr lvl="3"/>
            <a:r>
              <a:rPr lang="en-US" sz="1400" dirty="0" smtClean="0"/>
              <a:t>No findings</a:t>
            </a:r>
          </a:p>
          <a:p>
            <a:pPr lvl="2"/>
            <a:r>
              <a:rPr lang="en-US" sz="1600" dirty="0" smtClean="0"/>
              <a:t>6% Property</a:t>
            </a:r>
          </a:p>
          <a:p>
            <a:pPr lvl="3"/>
            <a:r>
              <a:rPr lang="en-US" sz="1400" dirty="0" smtClean="0"/>
              <a:t>No findings</a:t>
            </a:r>
          </a:p>
          <a:p>
            <a:r>
              <a:rPr lang="en-US" sz="2000" b="1" dirty="0" smtClean="0"/>
              <a:t>Procedure 7: </a:t>
            </a:r>
            <a:r>
              <a:rPr lang="en-US" sz="2000" i="1" dirty="0" smtClean="0"/>
              <a:t>For real properties that received the Homestead Exemption, we compared the "Application for Homestead Exemption" to the exemption amount as reflected on the tax bill to determine if the exemption received was the lesser of $50,000 or the gross appraised value.</a:t>
            </a:r>
          </a:p>
          <a:p>
            <a:endParaRPr lang="en-US" sz="2600" dirty="0" smtClean="0"/>
          </a:p>
          <a:p>
            <a:endParaRPr lang="en-US"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10</a:t>
            </a:fld>
            <a:endParaRPr lang="en-US" dirty="0">
              <a:solidFill>
                <a:prstClr val="black"/>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Procedures with No Findings</a:t>
            </a:r>
            <a:endParaRPr lang="en-US" dirty="0"/>
          </a:p>
        </p:txBody>
      </p:sp>
      <p:sp>
        <p:nvSpPr>
          <p:cNvPr id="3" name="Content Placeholder 2"/>
          <p:cNvSpPr>
            <a:spLocks noGrp="1"/>
          </p:cNvSpPr>
          <p:nvPr>
            <p:ph idx="1"/>
          </p:nvPr>
        </p:nvSpPr>
        <p:spPr/>
        <p:txBody>
          <a:bodyPr/>
          <a:lstStyle/>
          <a:p>
            <a:pPr lvl="1"/>
            <a:r>
              <a:rPr lang="en-US" sz="1800" b="1" dirty="0" smtClean="0"/>
              <a:t>Auditor’s Office</a:t>
            </a:r>
          </a:p>
          <a:p>
            <a:pPr lvl="2"/>
            <a:r>
              <a:rPr lang="en-US" sz="1600" dirty="0" smtClean="0"/>
              <a:t>No findings</a:t>
            </a:r>
          </a:p>
          <a:p>
            <a:r>
              <a:rPr lang="en-US" sz="2000" b="1" dirty="0" smtClean="0"/>
              <a:t>Procedure 8:</a:t>
            </a:r>
            <a:r>
              <a:rPr lang="en-US" sz="2000" dirty="0" smtClean="0"/>
              <a:t> </a:t>
            </a:r>
            <a:r>
              <a:rPr lang="en-US" sz="2000" i="1" dirty="0" smtClean="0"/>
              <a:t>For each real property selection, we compared the market value, capped value and assessed value listed on the “Assessment Notice” to the tax bill.</a:t>
            </a:r>
          </a:p>
          <a:p>
            <a:pPr lvl="1"/>
            <a:r>
              <a:rPr lang="en-US" sz="1800" b="1" dirty="0" smtClean="0"/>
              <a:t>Assessor’s Office</a:t>
            </a:r>
          </a:p>
          <a:p>
            <a:pPr lvl="2"/>
            <a:r>
              <a:rPr lang="en-US" sz="1600" dirty="0" smtClean="0"/>
              <a:t>No findings</a:t>
            </a:r>
          </a:p>
          <a:p>
            <a:r>
              <a:rPr lang="en-US" sz="2000" b="1" dirty="0" smtClean="0"/>
              <a:t>Procedure 9: </a:t>
            </a:r>
            <a:r>
              <a:rPr lang="en-US" sz="2000" i="1" dirty="0" smtClean="0"/>
              <a:t>For each of the following property types selected, we recalculated the assessed value from information reflected on Manatron and compared it to the assessment ratio reflected on the tax bill.</a:t>
            </a:r>
          </a:p>
          <a:p>
            <a:pPr lvl="1"/>
            <a:r>
              <a:rPr lang="en-US" sz="1800" b="1" dirty="0" smtClean="0"/>
              <a:t>Auditor’s Office</a:t>
            </a:r>
          </a:p>
          <a:p>
            <a:pPr lvl="2"/>
            <a:r>
              <a:rPr lang="en-US" sz="1600" b="1" dirty="0" smtClean="0"/>
              <a:t>Watercraft</a:t>
            </a:r>
          </a:p>
          <a:p>
            <a:pPr lvl="3"/>
            <a:r>
              <a:rPr lang="en-US" sz="1400" dirty="0" smtClean="0"/>
              <a:t>No findings</a:t>
            </a:r>
          </a:p>
          <a:p>
            <a:endParaRPr lang="en-US" sz="2400" dirty="0" smtClean="0"/>
          </a:p>
          <a:p>
            <a:endParaRPr lang="en-US" sz="2400"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11</a:t>
            </a:fld>
            <a:endParaRPr lang="en-US" dirty="0">
              <a:solidFill>
                <a:prstClr val="black"/>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Procedures with No Findings</a:t>
            </a:r>
            <a:endParaRPr lang="en-US" dirty="0"/>
          </a:p>
        </p:txBody>
      </p:sp>
      <p:sp>
        <p:nvSpPr>
          <p:cNvPr id="3" name="Content Placeholder 2"/>
          <p:cNvSpPr>
            <a:spLocks noGrp="1"/>
          </p:cNvSpPr>
          <p:nvPr>
            <p:ph idx="1"/>
          </p:nvPr>
        </p:nvSpPr>
        <p:spPr/>
        <p:txBody>
          <a:bodyPr/>
          <a:lstStyle/>
          <a:p>
            <a:pPr lvl="2"/>
            <a:r>
              <a:rPr lang="en-US" sz="1600" b="1" dirty="0" smtClean="0"/>
              <a:t>Automobiles</a:t>
            </a:r>
          </a:p>
          <a:p>
            <a:pPr lvl="3"/>
            <a:r>
              <a:rPr lang="en-US" sz="1400" dirty="0" smtClean="0"/>
              <a:t>No findings</a:t>
            </a:r>
          </a:p>
          <a:p>
            <a:r>
              <a:rPr lang="en-US" sz="2000" b="1" dirty="0" smtClean="0"/>
              <a:t>Procedure 12: </a:t>
            </a:r>
            <a:r>
              <a:rPr lang="en-US" sz="2000" i="1" dirty="0" smtClean="0"/>
              <a:t>For each property selected, we compared the mills applied on the tax bill to the approved millage rate schedule for the applicable district as provided by the County Auditor’s office.</a:t>
            </a:r>
          </a:p>
          <a:p>
            <a:pPr lvl="1"/>
            <a:r>
              <a:rPr lang="en-US" sz="1800" b="1" dirty="0" smtClean="0"/>
              <a:t>Auditor’s Office</a:t>
            </a:r>
          </a:p>
          <a:p>
            <a:pPr lvl="2"/>
            <a:r>
              <a:rPr lang="en-US" sz="1600" dirty="0" smtClean="0"/>
              <a:t>No findings</a:t>
            </a:r>
          </a:p>
          <a:p>
            <a:r>
              <a:rPr lang="en-US" sz="2000" b="1" dirty="0" smtClean="0"/>
              <a:t>Procedure 13: </a:t>
            </a:r>
            <a:r>
              <a:rPr lang="en-US" sz="2000" i="1" dirty="0" smtClean="0"/>
              <a:t>For each property selected, we footed the total taxes listed on the tax bill for accuracy.</a:t>
            </a:r>
          </a:p>
          <a:p>
            <a:pPr lvl="1"/>
            <a:r>
              <a:rPr lang="en-US" sz="1800" b="1" dirty="0" smtClean="0"/>
              <a:t>Auditor’s Office</a:t>
            </a:r>
          </a:p>
          <a:p>
            <a:pPr lvl="2"/>
            <a:r>
              <a:rPr lang="en-US" sz="1600" dirty="0" smtClean="0"/>
              <a:t>No findings</a:t>
            </a:r>
          </a:p>
          <a:p>
            <a:endParaRPr lang="en-US" sz="2600"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12</a:t>
            </a:fld>
            <a:endParaRPr lang="en-US" dirty="0">
              <a:solidFill>
                <a:prstClr val="black"/>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Procedures with No Findings</a:t>
            </a:r>
            <a:endParaRPr lang="en-US" dirty="0"/>
          </a:p>
        </p:txBody>
      </p:sp>
      <p:sp>
        <p:nvSpPr>
          <p:cNvPr id="3" name="Content Placeholder 2"/>
          <p:cNvSpPr>
            <a:spLocks noGrp="1"/>
          </p:cNvSpPr>
          <p:nvPr>
            <p:ph idx="1"/>
          </p:nvPr>
        </p:nvSpPr>
        <p:spPr/>
        <p:txBody>
          <a:bodyPr/>
          <a:lstStyle/>
          <a:p>
            <a:r>
              <a:rPr lang="en-US" sz="2000" b="1" dirty="0" smtClean="0"/>
              <a:t>Procedure 14: </a:t>
            </a:r>
            <a:r>
              <a:rPr lang="en-US" sz="2000" i="1" dirty="0" smtClean="0"/>
              <a:t>For each property selected, we recalculated the gross tax due by multiplying the assessed value by the total mills and dividing by one thousand.  We compared the recalculation to the gross tax due as reflected on the tax bill.</a:t>
            </a:r>
          </a:p>
          <a:p>
            <a:pPr lvl="1"/>
            <a:r>
              <a:rPr lang="en-US" sz="1800" b="1" dirty="0" smtClean="0"/>
              <a:t>Auditor’s Office</a:t>
            </a:r>
          </a:p>
          <a:p>
            <a:pPr lvl="2"/>
            <a:r>
              <a:rPr lang="en-US" sz="1600" dirty="0" smtClean="0"/>
              <a:t>No findings</a:t>
            </a:r>
          </a:p>
          <a:p>
            <a:r>
              <a:rPr lang="en-US" sz="2000" b="1" dirty="0" smtClean="0"/>
              <a:t>Procedure 19: </a:t>
            </a:r>
            <a:r>
              <a:rPr lang="en-US" sz="2000" i="1" dirty="0" smtClean="0"/>
              <a:t>For each property selected, we traced the tax amount listed on the “Payment Receipt” to its inclusion in the applicable day’s “Sessions Reconciliation Report.”</a:t>
            </a:r>
          </a:p>
          <a:p>
            <a:pPr lvl="1"/>
            <a:r>
              <a:rPr lang="en-US" sz="1800" b="1" dirty="0" smtClean="0"/>
              <a:t>Treasurer’s Office</a:t>
            </a:r>
          </a:p>
          <a:p>
            <a:pPr lvl="2"/>
            <a:r>
              <a:rPr lang="en-US" sz="1600" dirty="0" smtClean="0"/>
              <a:t>No findings</a:t>
            </a:r>
          </a:p>
          <a:p>
            <a:endParaRPr lang="en-US"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13</a:t>
            </a:fld>
            <a:endParaRPr lang="en-US" dirty="0">
              <a:solidFill>
                <a:prstClr val="black"/>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Procedures with No Findings</a:t>
            </a:r>
            <a:endParaRPr lang="en-US" dirty="0"/>
          </a:p>
        </p:txBody>
      </p:sp>
      <p:sp>
        <p:nvSpPr>
          <p:cNvPr id="3" name="Content Placeholder 2"/>
          <p:cNvSpPr>
            <a:spLocks noGrp="1"/>
          </p:cNvSpPr>
          <p:nvPr>
            <p:ph idx="1"/>
          </p:nvPr>
        </p:nvSpPr>
        <p:spPr/>
        <p:txBody>
          <a:bodyPr/>
          <a:lstStyle/>
          <a:p>
            <a:r>
              <a:rPr lang="en-US" sz="2000" b="1" dirty="0" smtClean="0"/>
              <a:t>Procedure 22: </a:t>
            </a:r>
            <a:r>
              <a:rPr lang="en-US" sz="2000" i="1" dirty="0" smtClean="0"/>
              <a:t>For each real property selected located within a Tax Increment Financing (TIF) district, we traced the property’s inclusion on the "TIF Reconciliation" prepared by the Chief Financial Officer (CFO) and agreed the total due to or due from the TIF district  to the journal entry posted to the general ledger.</a:t>
            </a:r>
          </a:p>
          <a:p>
            <a:pPr lvl="1"/>
            <a:r>
              <a:rPr lang="en-US" sz="1800" b="1" dirty="0" smtClean="0"/>
              <a:t>Finance Office</a:t>
            </a:r>
          </a:p>
          <a:p>
            <a:pPr lvl="2"/>
            <a:r>
              <a:rPr lang="en-US" sz="1600" dirty="0" smtClean="0"/>
              <a:t>No findings</a:t>
            </a:r>
          </a:p>
          <a:p>
            <a:r>
              <a:rPr lang="en-US" sz="2000" b="1" dirty="0" smtClean="0"/>
              <a:t>Procedure 23: </a:t>
            </a:r>
            <a:r>
              <a:rPr lang="en-US" sz="2000" i="1" dirty="0" smtClean="0"/>
              <a:t>For each real property that was included on the “TIF Reconciliation,” we traced the amount of the journal entry for the applicable “TIF Reconciliation” to an authorized “Request for Payment” and a copy of a cancelled check.</a:t>
            </a:r>
          </a:p>
          <a:p>
            <a:pPr lvl="1"/>
            <a:r>
              <a:rPr lang="en-US" sz="1800" b="1" dirty="0" smtClean="0"/>
              <a:t>Finance Office</a:t>
            </a:r>
          </a:p>
          <a:p>
            <a:pPr lvl="2"/>
            <a:r>
              <a:rPr lang="en-US" sz="1600" dirty="0" smtClean="0"/>
              <a:t>No findings</a:t>
            </a:r>
          </a:p>
          <a:p>
            <a:endParaRPr lang="en-US" sz="2400" dirty="0" smtClean="0"/>
          </a:p>
          <a:p>
            <a:pPr>
              <a:buNone/>
            </a:pPr>
            <a:endParaRPr lang="en-US" i="1" dirty="0" smtClean="0"/>
          </a:p>
          <a:p>
            <a:endParaRPr lang="en-US"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14</a:t>
            </a:fld>
            <a:endParaRPr lang="en-US" dirty="0">
              <a:solidFill>
                <a:prstClr val="black"/>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Procedures with No Findings</a:t>
            </a:r>
            <a:endParaRPr lang="en-US" dirty="0"/>
          </a:p>
        </p:txBody>
      </p:sp>
      <p:sp>
        <p:nvSpPr>
          <p:cNvPr id="3" name="Content Placeholder 2"/>
          <p:cNvSpPr>
            <a:spLocks noGrp="1"/>
          </p:cNvSpPr>
          <p:nvPr>
            <p:ph idx="1"/>
          </p:nvPr>
        </p:nvSpPr>
        <p:spPr/>
        <p:txBody>
          <a:bodyPr/>
          <a:lstStyle/>
          <a:p>
            <a:r>
              <a:rPr lang="en-US" sz="2000" b="1" dirty="0" smtClean="0"/>
              <a:t>Procedure 24: </a:t>
            </a:r>
            <a:r>
              <a:rPr lang="en-US" sz="2000" i="1" dirty="0" smtClean="0"/>
              <a:t>For each real property that was included on the “TIF Reconciliation,” we traced the copy of the cancelled check to the applicable bank statement.</a:t>
            </a:r>
          </a:p>
          <a:p>
            <a:pPr lvl="1"/>
            <a:r>
              <a:rPr lang="en-US" sz="1800" b="1" dirty="0" smtClean="0"/>
              <a:t>Finance Office</a:t>
            </a:r>
          </a:p>
          <a:p>
            <a:pPr lvl="2"/>
            <a:r>
              <a:rPr lang="en-US" sz="1600" dirty="0" smtClean="0"/>
              <a:t>No findings</a:t>
            </a:r>
          </a:p>
          <a:p>
            <a:r>
              <a:rPr lang="en-US" sz="2000" b="1" dirty="0" smtClean="0"/>
              <a:t>Procedure 25: </a:t>
            </a:r>
            <a:r>
              <a:rPr lang="en-US" sz="2000" i="1" dirty="0" smtClean="0"/>
              <a:t>For each real property selected, we traced the property’s inclusion on the corresponding municipality’s “SWU Fee Reconciliation” (as applicable) prepared by the CFO and agreed the total for that municipality (less a 5% County management fee) to the journal entry posted to the general ledger.  </a:t>
            </a:r>
          </a:p>
          <a:p>
            <a:pPr lvl="1"/>
            <a:r>
              <a:rPr lang="en-US" sz="1800" b="1" dirty="0" smtClean="0"/>
              <a:t>Finance Office</a:t>
            </a:r>
          </a:p>
          <a:p>
            <a:pPr lvl="3"/>
            <a:r>
              <a:rPr lang="en-US" sz="1600" dirty="0" smtClean="0"/>
              <a:t>No findings</a:t>
            </a:r>
          </a:p>
          <a:p>
            <a:endParaRPr lang="en-US"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15</a:t>
            </a:fld>
            <a:endParaRPr lang="en-US" dirty="0">
              <a:solidFill>
                <a:prstClr val="black"/>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Procedures with No Findings</a:t>
            </a:r>
            <a:endParaRPr lang="en-US" dirty="0"/>
          </a:p>
        </p:txBody>
      </p:sp>
      <p:sp>
        <p:nvSpPr>
          <p:cNvPr id="3" name="Content Placeholder 2"/>
          <p:cNvSpPr>
            <a:spLocks noGrp="1"/>
          </p:cNvSpPr>
          <p:nvPr>
            <p:ph idx="1"/>
          </p:nvPr>
        </p:nvSpPr>
        <p:spPr/>
        <p:txBody>
          <a:bodyPr/>
          <a:lstStyle/>
          <a:p>
            <a:r>
              <a:rPr lang="en-US" sz="2000" b="1" dirty="0" smtClean="0"/>
              <a:t>Procedure 26: </a:t>
            </a:r>
            <a:r>
              <a:rPr lang="en-US" sz="2000" i="1" dirty="0" smtClean="0"/>
              <a:t>For each real property that was included on the “SWU Fee Reconciliation,” we traced the amount of the journal entry for the applicable “SWU Fee Reconciliation” to an authorized “Request for Payment” and a copy of a cancelled check.</a:t>
            </a:r>
          </a:p>
          <a:p>
            <a:pPr lvl="1"/>
            <a:r>
              <a:rPr lang="en-US" sz="1800" b="1" dirty="0" smtClean="0"/>
              <a:t>Finance Office</a:t>
            </a:r>
          </a:p>
          <a:p>
            <a:pPr lvl="2"/>
            <a:r>
              <a:rPr lang="en-US" sz="1600" dirty="0" smtClean="0"/>
              <a:t>No findings</a:t>
            </a:r>
          </a:p>
          <a:p>
            <a:r>
              <a:rPr lang="en-US" sz="2000" b="1" dirty="0" smtClean="0"/>
              <a:t>Procedure 27: </a:t>
            </a:r>
            <a:r>
              <a:rPr lang="en-US" sz="2000" i="1" dirty="0" smtClean="0"/>
              <a:t>For each real property that was included on the “SWU Fee Reconciliation,” we traced the copy of the cancelled check to the applicable bank statement.</a:t>
            </a:r>
          </a:p>
          <a:p>
            <a:pPr lvl="1"/>
            <a:r>
              <a:rPr lang="en-US" sz="1800" b="1" dirty="0" smtClean="0"/>
              <a:t>Finance Office</a:t>
            </a:r>
          </a:p>
          <a:p>
            <a:pPr lvl="2"/>
            <a:r>
              <a:rPr lang="en-US" sz="1600" dirty="0" smtClean="0"/>
              <a:t>No findings</a:t>
            </a:r>
          </a:p>
          <a:p>
            <a:endParaRPr lang="en-US" sz="2400" dirty="0" smtClean="0"/>
          </a:p>
          <a:p>
            <a:endParaRPr lang="en-US"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16</a:t>
            </a:fld>
            <a:endParaRPr lang="en-US" dirty="0">
              <a:solidFill>
                <a:prstClr val="black"/>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Deficiencies</a:t>
            </a:r>
            <a:endParaRPr lang="en-US" dirty="0"/>
          </a:p>
        </p:txBody>
      </p:sp>
      <p:sp>
        <p:nvSpPr>
          <p:cNvPr id="3" name="Content Placeholder 2"/>
          <p:cNvSpPr>
            <a:spLocks noGrp="1"/>
          </p:cNvSpPr>
          <p:nvPr>
            <p:ph idx="1"/>
          </p:nvPr>
        </p:nvSpPr>
        <p:spPr/>
        <p:txBody>
          <a:bodyPr/>
          <a:lstStyle/>
          <a:p>
            <a:r>
              <a:rPr lang="en-US" dirty="0" smtClean="0"/>
              <a:t>What procedures were performed in which there were findings?</a:t>
            </a:r>
          </a:p>
          <a:p>
            <a:r>
              <a:rPr lang="en-US" dirty="0" smtClean="0"/>
              <a:t>What departments experienced these findings?</a:t>
            </a:r>
          </a:p>
          <a:p>
            <a:r>
              <a:rPr lang="en-US" dirty="0" smtClean="0"/>
              <a:t>What were the findings?</a:t>
            </a:r>
          </a:p>
          <a:p>
            <a:r>
              <a:rPr lang="en-US" dirty="0" smtClean="0"/>
              <a:t>What was management’s response to these findings?</a:t>
            </a:r>
          </a:p>
          <a:p>
            <a:r>
              <a:rPr lang="en-US" dirty="0" smtClean="0"/>
              <a:t>What is the impact of these findings?</a:t>
            </a:r>
            <a:endParaRPr lang="en-US"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17</a:t>
            </a:fld>
            <a:endParaRPr lang="en-US" dirty="0">
              <a:solidFill>
                <a:prstClr val="black"/>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a:t>
            </a:r>
            <a:r>
              <a:rPr lang="en-US" sz="3400" dirty="0" smtClean="0"/>
              <a:t> 1</a:t>
            </a:r>
            <a:endParaRPr lang="en-US" sz="3400" dirty="0"/>
          </a:p>
        </p:txBody>
      </p:sp>
      <p:sp>
        <p:nvSpPr>
          <p:cNvPr id="3" name="Content Placeholder 2"/>
          <p:cNvSpPr>
            <a:spLocks noGrp="1"/>
          </p:cNvSpPr>
          <p:nvPr>
            <p:ph idx="1"/>
          </p:nvPr>
        </p:nvSpPr>
        <p:spPr/>
        <p:txBody>
          <a:bodyPr/>
          <a:lstStyle/>
          <a:p>
            <a:r>
              <a:rPr lang="en-US" sz="2000" i="1" dirty="0" smtClean="0"/>
              <a:t>For each transaction, we compared the information (parcel number, district number, property type, class code, mills, appraised value, capped value, taxable value, and tax amount) listed on the tax bill to Manatron.</a:t>
            </a:r>
          </a:p>
          <a:p>
            <a:pPr lvl="1"/>
            <a:r>
              <a:rPr lang="en-US" sz="1800" b="1" dirty="0" smtClean="0"/>
              <a:t>Finding</a:t>
            </a:r>
          </a:p>
          <a:p>
            <a:pPr lvl="2"/>
            <a:r>
              <a:rPr lang="en-US" sz="1600" dirty="0" smtClean="0"/>
              <a:t>The mill apportionment listed on the tax bill was not in agreement with the mill apportionment listed on Manatron as follows:</a:t>
            </a:r>
          </a:p>
          <a:p>
            <a:pPr lvl="2"/>
            <a:endParaRPr lang="en-US" sz="1400" b="1" dirty="0" smtClean="0"/>
          </a:p>
          <a:p>
            <a:endParaRPr lang="en-US"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18</a:t>
            </a:fld>
            <a:endParaRPr lang="en-US" dirty="0">
              <a:solidFill>
                <a:prstClr val="black"/>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1: Analysis of Finding</a:t>
            </a:r>
            <a:endParaRPr lang="en-US" dirty="0"/>
          </a:p>
        </p:txBody>
      </p:sp>
      <p:graphicFrame>
        <p:nvGraphicFramePr>
          <p:cNvPr id="5" name="Content Placeholder 4"/>
          <p:cNvGraphicFramePr>
            <a:graphicFrameLocks noGrp="1"/>
          </p:cNvGraphicFramePr>
          <p:nvPr>
            <p:ph idx="1"/>
          </p:nvPr>
        </p:nvGraphicFramePr>
        <p:xfrm>
          <a:off x="914400" y="1600200"/>
          <a:ext cx="7772400" cy="2565400"/>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370840">
                <a:tc>
                  <a:txBody>
                    <a:bodyPr/>
                    <a:lstStyle/>
                    <a:p>
                      <a:pPr algn="ctr"/>
                      <a:r>
                        <a:rPr lang="en-US" dirty="0" smtClean="0"/>
                        <a:t>Department</a:t>
                      </a:r>
                      <a:endParaRPr lang="en-US" dirty="0"/>
                    </a:p>
                  </a:txBody>
                  <a:tcPr anchor="ctr"/>
                </a:tc>
                <a:tc>
                  <a:txBody>
                    <a:bodyPr/>
                    <a:lstStyle/>
                    <a:p>
                      <a:pPr algn="ctr"/>
                      <a:r>
                        <a:rPr lang="en-US" dirty="0" smtClean="0"/>
                        <a:t>Property Type</a:t>
                      </a:r>
                      <a:endParaRPr lang="en-US" dirty="0"/>
                    </a:p>
                  </a:txBody>
                  <a:tcPr anchor="ctr"/>
                </a:tc>
                <a:tc>
                  <a:txBody>
                    <a:bodyPr/>
                    <a:lstStyle/>
                    <a:p>
                      <a:pPr algn="ctr"/>
                      <a:r>
                        <a:rPr lang="en-US" dirty="0" smtClean="0"/>
                        <a:t>Sample</a:t>
                      </a:r>
                      <a:r>
                        <a:rPr lang="en-US" baseline="0" dirty="0" smtClean="0"/>
                        <a:t> Size</a:t>
                      </a:r>
                      <a:endParaRPr lang="en-US" dirty="0"/>
                    </a:p>
                  </a:txBody>
                  <a:tcPr anchor="ctr"/>
                </a:tc>
                <a:tc>
                  <a:txBody>
                    <a:bodyPr/>
                    <a:lstStyle/>
                    <a:p>
                      <a:pPr algn="ctr"/>
                      <a:r>
                        <a:rPr lang="en-US" dirty="0" smtClean="0"/>
                        <a:t># of Findings</a:t>
                      </a:r>
                      <a:endParaRPr lang="en-US" dirty="0"/>
                    </a:p>
                  </a:txBody>
                  <a:tcPr anchor="ctr"/>
                </a:tc>
                <a:tc>
                  <a:txBody>
                    <a:bodyPr/>
                    <a:lstStyle/>
                    <a:p>
                      <a:pPr algn="ctr"/>
                      <a:r>
                        <a:rPr lang="en-US" dirty="0" smtClean="0"/>
                        <a:t>Findings as a</a:t>
                      </a:r>
                      <a:r>
                        <a:rPr lang="en-US" baseline="0" dirty="0" smtClean="0"/>
                        <a:t> % of Sample Size</a:t>
                      </a:r>
                      <a:endParaRPr lang="en-US" dirty="0"/>
                    </a:p>
                  </a:txBody>
                  <a:tcPr anchor="ctr"/>
                </a:tc>
              </a:tr>
              <a:tr h="370840">
                <a:tc>
                  <a:txBody>
                    <a:bodyPr/>
                    <a:lstStyle/>
                    <a:p>
                      <a:pPr algn="ctr"/>
                      <a:r>
                        <a:rPr lang="en-US" dirty="0" smtClean="0"/>
                        <a:t>Auditor’s Office</a:t>
                      </a:r>
                      <a:endParaRPr lang="en-US" dirty="0"/>
                    </a:p>
                  </a:txBody>
                  <a:tcPr anchor="ctr"/>
                </a:tc>
                <a:tc>
                  <a:txBody>
                    <a:bodyPr/>
                    <a:lstStyle/>
                    <a:p>
                      <a:pPr algn="ctr"/>
                      <a:r>
                        <a:rPr lang="en-US" dirty="0" smtClean="0"/>
                        <a:t>FFE</a:t>
                      </a:r>
                      <a:endParaRPr lang="en-US" dirty="0"/>
                    </a:p>
                  </a:txBody>
                  <a:tcPr anchor="ctr"/>
                </a:tc>
                <a:tc>
                  <a:txBody>
                    <a:bodyPr/>
                    <a:lstStyle/>
                    <a:p>
                      <a:pPr algn="ctr"/>
                      <a:r>
                        <a:rPr lang="en-US" dirty="0" smtClean="0"/>
                        <a:t>80</a:t>
                      </a:r>
                      <a:endParaRPr lang="en-US" dirty="0"/>
                    </a:p>
                  </a:txBody>
                  <a:tcPr anchor="ctr"/>
                </a:tc>
                <a:tc>
                  <a:txBody>
                    <a:bodyPr/>
                    <a:lstStyle/>
                    <a:p>
                      <a:pPr algn="ctr"/>
                      <a:r>
                        <a:rPr lang="en-US" dirty="0" smtClean="0"/>
                        <a:t>2</a:t>
                      </a:r>
                      <a:endParaRPr lang="en-US" dirty="0"/>
                    </a:p>
                  </a:txBody>
                  <a:tcPr anchor="ctr"/>
                </a:tc>
                <a:tc>
                  <a:txBody>
                    <a:bodyPr/>
                    <a:lstStyle/>
                    <a:p>
                      <a:pPr algn="ctr"/>
                      <a:r>
                        <a:rPr lang="en-US" dirty="0" smtClean="0"/>
                        <a:t>3%</a:t>
                      </a:r>
                      <a:endParaRPr lang="en-US" dirty="0"/>
                    </a:p>
                  </a:txBody>
                  <a:tcPr anchor="ctr"/>
                </a:tc>
              </a:tr>
              <a:tr h="370840">
                <a:tc>
                  <a:txBody>
                    <a:bodyPr/>
                    <a:lstStyle/>
                    <a:p>
                      <a:pPr algn="ctr"/>
                      <a:r>
                        <a:rPr lang="en-US" dirty="0" smtClean="0"/>
                        <a:t>Auditor’s Office</a:t>
                      </a:r>
                      <a:endParaRPr lang="en-US" dirty="0"/>
                    </a:p>
                  </a:txBody>
                  <a:tcPr anchor="ctr"/>
                </a:tc>
                <a:tc>
                  <a:txBody>
                    <a:bodyPr/>
                    <a:lstStyle/>
                    <a:p>
                      <a:pPr algn="ctr"/>
                      <a:r>
                        <a:rPr lang="en-US" dirty="0" smtClean="0"/>
                        <a:t>Autos</a:t>
                      </a:r>
                      <a:endParaRPr lang="en-US" dirty="0"/>
                    </a:p>
                  </a:txBody>
                  <a:tcPr anchor="ctr"/>
                </a:tc>
                <a:tc>
                  <a:txBody>
                    <a:bodyPr/>
                    <a:lstStyle/>
                    <a:p>
                      <a:pPr algn="ctr"/>
                      <a:r>
                        <a:rPr lang="en-US" dirty="0" smtClean="0"/>
                        <a:t>80</a:t>
                      </a:r>
                      <a:endParaRPr lang="en-US" dirty="0"/>
                    </a:p>
                  </a:txBody>
                  <a:tcPr anchor="ctr"/>
                </a:tc>
                <a:tc>
                  <a:txBody>
                    <a:bodyPr/>
                    <a:lstStyle/>
                    <a:p>
                      <a:pPr algn="ctr"/>
                      <a:r>
                        <a:rPr lang="en-US" dirty="0" smtClean="0"/>
                        <a:t>3</a:t>
                      </a:r>
                      <a:endParaRPr lang="en-US" dirty="0"/>
                    </a:p>
                  </a:txBody>
                  <a:tcPr anchor="ctr"/>
                </a:tc>
                <a:tc>
                  <a:txBody>
                    <a:bodyPr/>
                    <a:lstStyle/>
                    <a:p>
                      <a:pPr algn="ctr"/>
                      <a:r>
                        <a:rPr lang="en-US" dirty="0" smtClean="0"/>
                        <a:t>4%</a:t>
                      </a:r>
                      <a:endParaRPr lang="en-US" dirty="0"/>
                    </a:p>
                  </a:txBody>
                  <a:tcPr anchor="ctr"/>
                </a:tc>
              </a:tr>
              <a:tr h="370840">
                <a:tc>
                  <a:txBody>
                    <a:bodyPr/>
                    <a:lstStyle/>
                    <a:p>
                      <a:pPr algn="ctr"/>
                      <a:r>
                        <a:rPr lang="en-US" b="1" dirty="0" smtClean="0"/>
                        <a:t>Total</a:t>
                      </a:r>
                      <a:endParaRPr lang="en-US" b="1" dirty="0"/>
                    </a:p>
                  </a:txBody>
                  <a:tcPr anchor="ctr"/>
                </a:tc>
                <a:tc>
                  <a:txBody>
                    <a:bodyPr/>
                    <a:lstStyle/>
                    <a:p>
                      <a:pPr algn="ctr"/>
                      <a:endParaRPr lang="en-US" b="1" dirty="0"/>
                    </a:p>
                  </a:txBody>
                  <a:tcPr anchor="ctr"/>
                </a:tc>
                <a:tc>
                  <a:txBody>
                    <a:bodyPr/>
                    <a:lstStyle/>
                    <a:p>
                      <a:pPr algn="ctr"/>
                      <a:r>
                        <a:rPr lang="en-US" b="1" dirty="0" smtClean="0"/>
                        <a:t>160</a:t>
                      </a:r>
                      <a:endParaRPr lang="en-US" b="1" dirty="0"/>
                    </a:p>
                  </a:txBody>
                  <a:tcPr anchor="ctr"/>
                </a:tc>
                <a:tc>
                  <a:txBody>
                    <a:bodyPr/>
                    <a:lstStyle/>
                    <a:p>
                      <a:pPr algn="ctr"/>
                      <a:r>
                        <a:rPr lang="en-US" b="1" dirty="0" smtClean="0"/>
                        <a:t>5</a:t>
                      </a:r>
                      <a:endParaRPr lang="en-US" b="1" dirty="0"/>
                    </a:p>
                  </a:txBody>
                  <a:tcPr anchor="ctr"/>
                </a:tc>
                <a:tc>
                  <a:txBody>
                    <a:bodyPr/>
                    <a:lstStyle/>
                    <a:p>
                      <a:pPr algn="ctr"/>
                      <a:r>
                        <a:rPr lang="en-US" b="1" dirty="0" smtClean="0"/>
                        <a:t>3%</a:t>
                      </a:r>
                      <a:endParaRPr lang="en-US" b="1" dirty="0"/>
                    </a:p>
                  </a:txBody>
                  <a:tcPr anchor="ctr"/>
                </a:tc>
              </a:tr>
            </a:tbl>
          </a:graphicData>
        </a:graphic>
      </p:graphicFrame>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19</a:t>
            </a:fld>
            <a:endParaRPr lang="en-US" dirty="0">
              <a:solidFill>
                <a:prstClr val="black"/>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a:xfrm>
            <a:off x="1143000" y="1570037"/>
            <a:ext cx="7772400" cy="4525963"/>
          </a:xfrm>
        </p:spPr>
        <p:txBody>
          <a:bodyPr/>
          <a:lstStyle/>
          <a:p>
            <a:pPr marL="571500" indent="-571500">
              <a:buFont typeface="Wingdings" pitchFamily="2" charset="2"/>
              <a:buChar char="§"/>
            </a:pPr>
            <a:r>
              <a:rPr lang="en-US" dirty="0" smtClean="0"/>
              <a:t>Background of the Engagement</a:t>
            </a:r>
          </a:p>
          <a:p>
            <a:pPr marL="571500" indent="-571500">
              <a:buFont typeface="Wingdings" pitchFamily="2" charset="2"/>
              <a:buChar char="§"/>
            </a:pPr>
            <a:r>
              <a:rPr lang="en-US" dirty="0" smtClean="0"/>
              <a:t>Procedures with No Findings</a:t>
            </a:r>
          </a:p>
          <a:p>
            <a:pPr marL="571500" indent="-571500">
              <a:buFont typeface="Wingdings" pitchFamily="2" charset="2"/>
              <a:buChar char="§"/>
            </a:pPr>
            <a:r>
              <a:rPr lang="en-US" dirty="0" smtClean="0"/>
              <a:t>Deficiencies</a:t>
            </a:r>
          </a:p>
          <a:p>
            <a:pPr marL="971550" lvl="1" indent="-571500">
              <a:buFont typeface="Wingdings" pitchFamily="2" charset="2"/>
              <a:buChar char="§"/>
            </a:pPr>
            <a:r>
              <a:rPr lang="en-US" dirty="0" smtClean="0"/>
              <a:t>Procedures</a:t>
            </a:r>
          </a:p>
          <a:p>
            <a:pPr marL="971550" lvl="1" indent="-571500">
              <a:buFont typeface="Wingdings" pitchFamily="2" charset="2"/>
              <a:buChar char="§"/>
            </a:pPr>
            <a:r>
              <a:rPr lang="en-US" dirty="0" smtClean="0"/>
              <a:t>Findings</a:t>
            </a:r>
          </a:p>
          <a:p>
            <a:pPr marL="971550" lvl="1" indent="-571500">
              <a:buFont typeface="Wingdings" pitchFamily="2" charset="2"/>
              <a:buChar char="§"/>
            </a:pPr>
            <a:r>
              <a:rPr lang="en-US" dirty="0" smtClean="0"/>
              <a:t>Management’s Response</a:t>
            </a:r>
          </a:p>
          <a:p>
            <a:pPr marL="971550" lvl="1" indent="-571500">
              <a:buFont typeface="Wingdings" pitchFamily="2" charset="2"/>
              <a:buChar char="§"/>
            </a:pPr>
            <a:r>
              <a:rPr lang="en-US" dirty="0" smtClean="0"/>
              <a:t>Impact of Findings</a:t>
            </a:r>
          </a:p>
          <a:p>
            <a:pPr marL="571500" indent="-571500">
              <a:buFont typeface="Wingdings" pitchFamily="2" charset="2"/>
              <a:buChar char="§"/>
            </a:pPr>
            <a:r>
              <a:rPr lang="en-US" dirty="0" smtClean="0"/>
              <a:t>Conclusion and Recommendations</a:t>
            </a:r>
          </a:p>
          <a:p>
            <a:pPr marL="571500" indent="-571500">
              <a:buNone/>
            </a:pPr>
            <a:endParaRPr lang="en-US" dirty="0" smtClean="0"/>
          </a:p>
          <a:p>
            <a:pPr marL="571500" indent="-571500">
              <a:buNone/>
            </a:pPr>
            <a:endParaRPr lang="en-US" sz="2800" dirty="0" smtClean="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2</a:t>
            </a:fld>
            <a:endParaRPr lang="en-US" dirty="0">
              <a:solidFill>
                <a:prstClr val="black"/>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Procedure 1: Management’s Response</a:t>
            </a:r>
            <a:endParaRPr lang="en-US" sz="3200" dirty="0"/>
          </a:p>
        </p:txBody>
      </p:sp>
      <p:sp>
        <p:nvSpPr>
          <p:cNvPr id="3" name="Content Placeholder 2"/>
          <p:cNvSpPr>
            <a:spLocks noGrp="1"/>
          </p:cNvSpPr>
          <p:nvPr>
            <p:ph idx="1"/>
          </p:nvPr>
        </p:nvSpPr>
        <p:spPr/>
        <p:txBody>
          <a:bodyPr/>
          <a:lstStyle/>
          <a:p>
            <a:r>
              <a:rPr lang="en-US" sz="2000" b="1" dirty="0" smtClean="0"/>
              <a:t>Auditor’s Office</a:t>
            </a:r>
          </a:p>
          <a:p>
            <a:pPr lvl="1"/>
            <a:r>
              <a:rPr lang="en-US" sz="1800" dirty="0" smtClean="0"/>
              <a:t>The Auditor's office did not provide a management response related to these findings as of the date of this report.</a:t>
            </a:r>
          </a:p>
          <a:p>
            <a:pPr lvl="1"/>
            <a:endParaRPr lang="en-US" sz="1800" dirty="0" smtClean="0"/>
          </a:p>
          <a:p>
            <a:pPr lvl="2"/>
            <a:endParaRPr lang="en-US" sz="1600" dirty="0" smtClean="0"/>
          </a:p>
          <a:p>
            <a:pPr lvl="2"/>
            <a:endParaRPr lang="en-US" sz="1400" b="1" dirty="0" smtClean="0"/>
          </a:p>
          <a:p>
            <a:endParaRPr lang="en-US" sz="2400" dirty="0" smtClean="0"/>
          </a:p>
          <a:p>
            <a:pPr lvl="2"/>
            <a:endParaRPr lang="en-US" sz="1200" dirty="0" smtClean="0"/>
          </a:p>
          <a:p>
            <a:pPr>
              <a:buNone/>
            </a:pPr>
            <a:endParaRPr lang="en-US"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20</a:t>
            </a:fld>
            <a:endParaRPr lang="en-US" dirty="0">
              <a:solidFill>
                <a:prstClr val="black"/>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1: Impact of Finding</a:t>
            </a:r>
            <a:endParaRPr lang="en-US" dirty="0"/>
          </a:p>
        </p:txBody>
      </p:sp>
      <p:sp>
        <p:nvSpPr>
          <p:cNvPr id="3" name="Content Placeholder 2"/>
          <p:cNvSpPr>
            <a:spLocks noGrp="1"/>
          </p:cNvSpPr>
          <p:nvPr>
            <p:ph idx="1"/>
          </p:nvPr>
        </p:nvSpPr>
        <p:spPr/>
        <p:txBody>
          <a:bodyPr/>
          <a:lstStyle/>
          <a:p>
            <a:r>
              <a:rPr lang="en-US" sz="2000" b="1" dirty="0" smtClean="0"/>
              <a:t>Auditor’s Office</a:t>
            </a:r>
          </a:p>
          <a:p>
            <a:pPr lvl="1"/>
            <a:r>
              <a:rPr lang="en-US" sz="1800" dirty="0" smtClean="0"/>
              <a:t>It is important for the County's taxing system to export the tax bills accurately so the taxpayers receive accurate information on their tax bills.  The taxpayers pay what is reflected on the tax bills and if this information is incorrect, the County's tax revenues will be incorrect.</a:t>
            </a:r>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21</a:t>
            </a:fld>
            <a:endParaRPr lang="en-US" dirty="0">
              <a:solidFill>
                <a:prstClr val="black"/>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2</a:t>
            </a:r>
            <a:endParaRPr lang="en-US" dirty="0"/>
          </a:p>
        </p:txBody>
      </p:sp>
      <p:sp>
        <p:nvSpPr>
          <p:cNvPr id="3" name="Content Placeholder 2"/>
          <p:cNvSpPr>
            <a:spLocks noGrp="1"/>
          </p:cNvSpPr>
          <p:nvPr>
            <p:ph idx="1"/>
          </p:nvPr>
        </p:nvSpPr>
        <p:spPr/>
        <p:txBody>
          <a:bodyPr/>
          <a:lstStyle/>
          <a:p>
            <a:r>
              <a:rPr lang="en-US" sz="2000" i="1" dirty="0" smtClean="0"/>
              <a:t>For each transaction, we performed the following related to the taxpayer’s ownership of the property:</a:t>
            </a:r>
          </a:p>
          <a:p>
            <a:pPr lvl="1"/>
            <a:r>
              <a:rPr lang="en-US" sz="1800" dirty="0" smtClean="0"/>
              <a:t>For mobile homes, we obtained a copy of the “Bill of Sale,” “Title,” and “Licensing Application” and compared it to the tax bill.</a:t>
            </a:r>
          </a:p>
          <a:p>
            <a:pPr lvl="1"/>
            <a:r>
              <a:rPr lang="en-US" sz="1800" dirty="0" smtClean="0"/>
              <a:t>For 4% and 6% real properties, we compared the taxpayer’s name, address, parcel number and description of the property listed on the tax bill to a copy of the “Deed.”</a:t>
            </a:r>
          </a:p>
          <a:p>
            <a:pPr lvl="1"/>
            <a:r>
              <a:rPr lang="en-US" sz="1800" dirty="0" smtClean="0"/>
              <a:t>For furniture and fixtures, we compared the taxpayer’s name, address and description of the property listed on the tax bill to a “Personal Property Return.”</a:t>
            </a:r>
          </a:p>
          <a:p>
            <a:endParaRPr lang="en-US"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22</a:t>
            </a:fld>
            <a:endParaRPr lang="en-US" dirty="0">
              <a:solidFill>
                <a:prstClr val="black"/>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2 (continued)</a:t>
            </a:r>
            <a:endParaRPr lang="en-US" dirty="0"/>
          </a:p>
        </p:txBody>
      </p:sp>
      <p:sp>
        <p:nvSpPr>
          <p:cNvPr id="3" name="Content Placeholder 2"/>
          <p:cNvSpPr>
            <a:spLocks noGrp="1"/>
          </p:cNvSpPr>
          <p:nvPr>
            <p:ph idx="1"/>
          </p:nvPr>
        </p:nvSpPr>
        <p:spPr/>
        <p:txBody>
          <a:bodyPr/>
          <a:lstStyle/>
          <a:p>
            <a:pPr lvl="1"/>
            <a:r>
              <a:rPr lang="en-US" sz="1800" dirty="0" smtClean="0"/>
              <a:t>For watercraft, we compared the taxpayer’s name, address and description of the property listed on the tax bill to the “Schedule of Registered Watercraft” provided by the Department of Natural Resources.</a:t>
            </a:r>
          </a:p>
          <a:p>
            <a:pPr lvl="1"/>
            <a:r>
              <a:rPr lang="en-US" sz="1800" dirty="0" smtClean="0"/>
              <a:t>For automobiles, we compared the taxpayer’s name, address, vehicle identification number and description of the property listed on the tax bill to the “Affidavit of Sale” provided by the South Carolina Department of Motor Vehicles (SCDMV).</a:t>
            </a:r>
          </a:p>
          <a:p>
            <a:pPr lvl="2"/>
            <a:r>
              <a:rPr lang="en-US" sz="1600" b="1" dirty="0" smtClean="0"/>
              <a:t>Finding</a:t>
            </a:r>
          </a:p>
          <a:p>
            <a:pPr lvl="3"/>
            <a:r>
              <a:rPr lang="en-US" sz="1400" dirty="0" smtClean="0"/>
              <a:t>Copies of “Bills of Sale,” “Title Applications,” “Licensing Applications,”  “Deeds,” “Personal Property Returns,” “Schedule of Registered Watercraft,”  and “Affidavits of Sale” were not maintained on file as follows: </a:t>
            </a:r>
          </a:p>
          <a:p>
            <a:pPr lvl="3"/>
            <a:endParaRPr lang="en-US" sz="1200" b="1" dirty="0" smtClean="0"/>
          </a:p>
          <a:p>
            <a:pPr lvl="3"/>
            <a:endParaRPr lang="en-US" sz="1600" b="1" dirty="0" smtClean="0"/>
          </a:p>
          <a:p>
            <a:pPr lvl="3"/>
            <a:endParaRPr lang="en-US" sz="1600" dirty="0" smtClean="0"/>
          </a:p>
          <a:p>
            <a:pPr lvl="3"/>
            <a:endParaRPr lang="en-US" sz="1600" dirty="0" smtClean="0"/>
          </a:p>
          <a:p>
            <a:pPr lvl="3"/>
            <a:endParaRPr lang="en-US" sz="1600"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23</a:t>
            </a:fld>
            <a:endParaRPr lang="en-US" dirty="0">
              <a:solidFill>
                <a:prstClr val="black"/>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2: Analysis of Finding</a:t>
            </a:r>
            <a:endParaRPr lang="en-US" dirty="0"/>
          </a:p>
        </p:txBody>
      </p:sp>
      <p:graphicFrame>
        <p:nvGraphicFramePr>
          <p:cNvPr id="5" name="Content Placeholder 4"/>
          <p:cNvGraphicFramePr>
            <a:graphicFrameLocks noGrp="1"/>
          </p:cNvGraphicFramePr>
          <p:nvPr>
            <p:ph idx="1"/>
          </p:nvPr>
        </p:nvGraphicFramePr>
        <p:xfrm>
          <a:off x="914400" y="1600200"/>
          <a:ext cx="7772400" cy="4470400"/>
        </p:xfrm>
        <a:graphic>
          <a:graphicData uri="http://schemas.openxmlformats.org/drawingml/2006/table">
            <a:tbl>
              <a:tblPr firstRow="1" bandRow="1">
                <a:tableStyleId>{5C22544A-7EE6-4342-B048-85BDC9FD1C3A}</a:tableStyleId>
              </a:tblPr>
              <a:tblGrid>
                <a:gridCol w="1295400"/>
                <a:gridCol w="1295400"/>
                <a:gridCol w="1295400"/>
                <a:gridCol w="1295400"/>
                <a:gridCol w="1295400"/>
                <a:gridCol w="1295400"/>
              </a:tblGrid>
              <a:tr h="370840">
                <a:tc>
                  <a:txBody>
                    <a:bodyPr/>
                    <a:lstStyle/>
                    <a:p>
                      <a:pPr algn="ctr"/>
                      <a:r>
                        <a:rPr lang="en-US" sz="1100" dirty="0" smtClean="0"/>
                        <a:t>Department</a:t>
                      </a:r>
                      <a:endParaRPr lang="en-US" sz="1100" dirty="0"/>
                    </a:p>
                  </a:txBody>
                  <a:tcPr anchor="ctr"/>
                </a:tc>
                <a:tc>
                  <a:txBody>
                    <a:bodyPr/>
                    <a:lstStyle/>
                    <a:p>
                      <a:pPr algn="ctr"/>
                      <a:r>
                        <a:rPr lang="en-US" sz="1100" dirty="0" smtClean="0"/>
                        <a:t>Property Type</a:t>
                      </a:r>
                      <a:endParaRPr lang="en-US" sz="1100" dirty="0"/>
                    </a:p>
                  </a:txBody>
                  <a:tcPr anchor="ctr"/>
                </a:tc>
                <a:tc>
                  <a:txBody>
                    <a:bodyPr/>
                    <a:lstStyle/>
                    <a:p>
                      <a:pPr algn="ctr"/>
                      <a:r>
                        <a:rPr lang="en-US" sz="1100" dirty="0" smtClean="0"/>
                        <a:t>Type</a:t>
                      </a:r>
                      <a:r>
                        <a:rPr lang="en-US" sz="1100" baseline="0" dirty="0" smtClean="0"/>
                        <a:t> of Documentation</a:t>
                      </a:r>
                      <a:endParaRPr lang="en-US" sz="1100" dirty="0"/>
                    </a:p>
                  </a:txBody>
                  <a:tcPr anchor="ctr"/>
                </a:tc>
                <a:tc>
                  <a:txBody>
                    <a:bodyPr/>
                    <a:lstStyle/>
                    <a:p>
                      <a:pPr algn="ctr"/>
                      <a:r>
                        <a:rPr lang="en-US" sz="1100" dirty="0" smtClean="0"/>
                        <a:t>Sample Size</a:t>
                      </a:r>
                      <a:endParaRPr lang="en-US" sz="1100" dirty="0"/>
                    </a:p>
                  </a:txBody>
                  <a:tcPr anchor="ctr"/>
                </a:tc>
                <a:tc>
                  <a:txBody>
                    <a:bodyPr/>
                    <a:lstStyle/>
                    <a:p>
                      <a:pPr algn="ctr"/>
                      <a:r>
                        <a:rPr lang="en-US" sz="1100" dirty="0" smtClean="0"/>
                        <a:t># of Findings</a:t>
                      </a:r>
                      <a:endParaRPr lang="en-US" sz="1100" dirty="0"/>
                    </a:p>
                  </a:txBody>
                  <a:tcPr anchor="ctr"/>
                </a:tc>
                <a:tc>
                  <a:txBody>
                    <a:bodyPr/>
                    <a:lstStyle/>
                    <a:p>
                      <a:pPr algn="ctr"/>
                      <a:r>
                        <a:rPr lang="en-US" sz="1100" dirty="0" smtClean="0"/>
                        <a:t>Findings as a % of Sample Size</a:t>
                      </a:r>
                      <a:endParaRPr lang="en-US" sz="1100" dirty="0"/>
                    </a:p>
                  </a:txBody>
                  <a:tcPr anchor="ctr"/>
                </a:tc>
              </a:tr>
              <a:tr h="370840">
                <a:tc>
                  <a:txBody>
                    <a:bodyPr/>
                    <a:lstStyle/>
                    <a:p>
                      <a:pPr algn="ctr"/>
                      <a:r>
                        <a:rPr lang="en-US" sz="1100" dirty="0" smtClean="0"/>
                        <a:t>Assessor</a:t>
                      </a:r>
                      <a:endParaRPr lang="en-US" sz="1100" dirty="0"/>
                    </a:p>
                  </a:txBody>
                  <a:tcPr anchor="ctr"/>
                </a:tc>
                <a:tc>
                  <a:txBody>
                    <a:bodyPr/>
                    <a:lstStyle/>
                    <a:p>
                      <a:pPr algn="ctr"/>
                      <a:r>
                        <a:rPr lang="en-US" sz="1100" dirty="0" smtClean="0"/>
                        <a:t>Mobile Home</a:t>
                      </a:r>
                      <a:endParaRPr lang="en-US" sz="1100" dirty="0"/>
                    </a:p>
                  </a:txBody>
                  <a:tcPr anchor="ctr"/>
                </a:tc>
                <a:tc>
                  <a:txBody>
                    <a:bodyPr/>
                    <a:lstStyle/>
                    <a:p>
                      <a:pPr algn="ctr"/>
                      <a:r>
                        <a:rPr lang="en-US" sz="1100" dirty="0" smtClean="0"/>
                        <a:t>Bill of Sale</a:t>
                      </a:r>
                      <a:endParaRPr lang="en-US" sz="1100" dirty="0"/>
                    </a:p>
                  </a:txBody>
                  <a:tcPr anchor="ctr"/>
                </a:tc>
                <a:tc>
                  <a:txBody>
                    <a:bodyPr/>
                    <a:lstStyle/>
                    <a:p>
                      <a:pPr algn="ctr"/>
                      <a:r>
                        <a:rPr lang="en-US" sz="1100" dirty="0" smtClean="0"/>
                        <a:t>80</a:t>
                      </a:r>
                      <a:endParaRPr lang="en-US" sz="1100" dirty="0"/>
                    </a:p>
                  </a:txBody>
                  <a:tcPr anchor="ctr"/>
                </a:tc>
                <a:tc>
                  <a:txBody>
                    <a:bodyPr/>
                    <a:lstStyle/>
                    <a:p>
                      <a:pPr algn="ctr"/>
                      <a:r>
                        <a:rPr lang="en-US" sz="1100" dirty="0" smtClean="0"/>
                        <a:t>55</a:t>
                      </a:r>
                      <a:endParaRPr lang="en-US" sz="1100" dirty="0"/>
                    </a:p>
                  </a:txBody>
                  <a:tcPr anchor="ctr"/>
                </a:tc>
                <a:tc>
                  <a:txBody>
                    <a:bodyPr/>
                    <a:lstStyle/>
                    <a:p>
                      <a:pPr algn="ctr"/>
                      <a:r>
                        <a:rPr lang="en-US" sz="1100" dirty="0" smtClean="0"/>
                        <a:t>69%</a:t>
                      </a:r>
                      <a:endParaRPr lang="en-US" sz="1100" dirty="0"/>
                    </a:p>
                  </a:txBody>
                  <a:tcPr anchor="ctr"/>
                </a:tc>
              </a:tr>
              <a:tr h="370840">
                <a:tc>
                  <a:txBody>
                    <a:bodyPr/>
                    <a:lstStyle/>
                    <a:p>
                      <a:pPr algn="ctr"/>
                      <a:r>
                        <a:rPr lang="en-US" sz="1100" dirty="0" smtClean="0"/>
                        <a:t>Assessor</a:t>
                      </a:r>
                      <a:endParaRPr lang="en-US" sz="1100" dirty="0"/>
                    </a:p>
                  </a:txBody>
                  <a:tcPr anchor="ctr"/>
                </a:tc>
                <a:tc>
                  <a:txBody>
                    <a:bodyPr/>
                    <a:lstStyle/>
                    <a:p>
                      <a:pPr algn="ctr"/>
                      <a:r>
                        <a:rPr lang="en-US" sz="1100" dirty="0" smtClean="0"/>
                        <a:t>Mobile</a:t>
                      </a:r>
                      <a:r>
                        <a:rPr lang="en-US" sz="1100" baseline="0" dirty="0" smtClean="0"/>
                        <a:t> Home</a:t>
                      </a:r>
                      <a:endParaRPr lang="en-US" sz="1100" dirty="0"/>
                    </a:p>
                  </a:txBody>
                  <a:tcPr anchor="ctr"/>
                </a:tc>
                <a:tc>
                  <a:txBody>
                    <a:bodyPr/>
                    <a:lstStyle/>
                    <a:p>
                      <a:pPr algn="ctr"/>
                      <a:r>
                        <a:rPr lang="en-US" sz="1100" dirty="0" smtClean="0"/>
                        <a:t>Title</a:t>
                      </a:r>
                      <a:endParaRPr lang="en-US" sz="1100" dirty="0"/>
                    </a:p>
                  </a:txBody>
                  <a:tcPr anchor="ctr"/>
                </a:tc>
                <a:tc>
                  <a:txBody>
                    <a:bodyPr/>
                    <a:lstStyle/>
                    <a:p>
                      <a:pPr algn="ctr"/>
                      <a:r>
                        <a:rPr lang="en-US" sz="1100" dirty="0" smtClean="0"/>
                        <a:t>80</a:t>
                      </a:r>
                      <a:endParaRPr lang="en-US" sz="1100" dirty="0"/>
                    </a:p>
                  </a:txBody>
                  <a:tcPr anchor="ctr"/>
                </a:tc>
                <a:tc>
                  <a:txBody>
                    <a:bodyPr/>
                    <a:lstStyle/>
                    <a:p>
                      <a:pPr algn="ctr"/>
                      <a:r>
                        <a:rPr lang="en-US" sz="1100" dirty="0" smtClean="0"/>
                        <a:t>54</a:t>
                      </a:r>
                      <a:endParaRPr lang="en-US" sz="1100" dirty="0"/>
                    </a:p>
                  </a:txBody>
                  <a:tcPr anchor="ctr"/>
                </a:tc>
                <a:tc>
                  <a:txBody>
                    <a:bodyPr/>
                    <a:lstStyle/>
                    <a:p>
                      <a:pPr algn="ctr"/>
                      <a:r>
                        <a:rPr lang="en-US" sz="1100" dirty="0" smtClean="0"/>
                        <a:t>68%</a:t>
                      </a:r>
                      <a:endParaRPr lang="en-US" sz="1100" dirty="0"/>
                    </a:p>
                  </a:txBody>
                  <a:tcPr anchor="ctr"/>
                </a:tc>
              </a:tr>
              <a:tr h="370840">
                <a:tc>
                  <a:txBody>
                    <a:bodyPr/>
                    <a:lstStyle/>
                    <a:p>
                      <a:pPr algn="ctr"/>
                      <a:r>
                        <a:rPr lang="en-US" sz="1100" dirty="0" smtClean="0"/>
                        <a:t>Assessor</a:t>
                      </a:r>
                      <a:endParaRPr lang="en-US" sz="1100" dirty="0"/>
                    </a:p>
                  </a:txBody>
                  <a:tcPr anchor="ctr"/>
                </a:tc>
                <a:tc>
                  <a:txBody>
                    <a:bodyPr/>
                    <a:lstStyle/>
                    <a:p>
                      <a:pPr algn="ctr"/>
                      <a:r>
                        <a:rPr lang="en-US" sz="1100" dirty="0" smtClean="0"/>
                        <a:t>Mobile</a:t>
                      </a:r>
                      <a:r>
                        <a:rPr lang="en-US" sz="1100" baseline="0" dirty="0" smtClean="0"/>
                        <a:t> Home</a:t>
                      </a:r>
                      <a:endParaRPr lang="en-US" sz="1100" dirty="0"/>
                    </a:p>
                  </a:txBody>
                  <a:tcPr anchor="ctr"/>
                </a:tc>
                <a:tc>
                  <a:txBody>
                    <a:bodyPr/>
                    <a:lstStyle/>
                    <a:p>
                      <a:pPr algn="ctr"/>
                      <a:r>
                        <a:rPr lang="en-US" sz="1100" dirty="0" smtClean="0"/>
                        <a:t>Mobile</a:t>
                      </a:r>
                      <a:r>
                        <a:rPr lang="en-US" sz="1100" baseline="0" dirty="0" smtClean="0"/>
                        <a:t> Home License</a:t>
                      </a:r>
                      <a:endParaRPr lang="en-US" sz="1100" dirty="0"/>
                    </a:p>
                  </a:txBody>
                  <a:tcPr anchor="ctr"/>
                </a:tc>
                <a:tc>
                  <a:txBody>
                    <a:bodyPr/>
                    <a:lstStyle/>
                    <a:p>
                      <a:pPr algn="ctr"/>
                      <a:r>
                        <a:rPr lang="en-US" sz="1100" dirty="0" smtClean="0"/>
                        <a:t>80</a:t>
                      </a:r>
                      <a:endParaRPr lang="en-US" sz="1100" dirty="0"/>
                    </a:p>
                  </a:txBody>
                  <a:tcPr anchor="ctr"/>
                </a:tc>
                <a:tc>
                  <a:txBody>
                    <a:bodyPr/>
                    <a:lstStyle/>
                    <a:p>
                      <a:pPr algn="ctr"/>
                      <a:r>
                        <a:rPr lang="en-US" sz="1100" dirty="0" smtClean="0"/>
                        <a:t>30</a:t>
                      </a:r>
                      <a:endParaRPr lang="en-US" sz="1100" dirty="0"/>
                    </a:p>
                  </a:txBody>
                  <a:tcPr anchor="ctr"/>
                </a:tc>
                <a:tc>
                  <a:txBody>
                    <a:bodyPr/>
                    <a:lstStyle/>
                    <a:p>
                      <a:pPr algn="ctr"/>
                      <a:r>
                        <a:rPr lang="en-US" sz="1100" dirty="0" smtClean="0"/>
                        <a:t>38%</a:t>
                      </a:r>
                      <a:endParaRPr lang="en-US" sz="1100" dirty="0"/>
                    </a:p>
                  </a:txBody>
                  <a:tcPr anchor="ctr"/>
                </a:tc>
              </a:tr>
              <a:tr h="370840">
                <a:tc>
                  <a:txBody>
                    <a:bodyPr/>
                    <a:lstStyle/>
                    <a:p>
                      <a:pPr algn="ctr"/>
                      <a:r>
                        <a:rPr lang="en-US" sz="1100" dirty="0" smtClean="0"/>
                        <a:t>Assessor</a:t>
                      </a:r>
                      <a:endParaRPr lang="en-US" sz="1100" dirty="0"/>
                    </a:p>
                  </a:txBody>
                  <a:tcPr anchor="ctr"/>
                </a:tc>
                <a:tc>
                  <a:txBody>
                    <a:bodyPr/>
                    <a:lstStyle/>
                    <a:p>
                      <a:pPr algn="ctr"/>
                      <a:r>
                        <a:rPr lang="en-US" sz="1100" dirty="0" smtClean="0"/>
                        <a:t>4% Real </a:t>
                      </a:r>
                      <a:endParaRPr lang="en-US" sz="1100" dirty="0"/>
                    </a:p>
                  </a:txBody>
                  <a:tcPr anchor="ctr"/>
                </a:tc>
                <a:tc>
                  <a:txBody>
                    <a:bodyPr/>
                    <a:lstStyle/>
                    <a:p>
                      <a:pPr algn="ctr"/>
                      <a:r>
                        <a:rPr lang="en-US" sz="1100" dirty="0" smtClean="0"/>
                        <a:t>Deed</a:t>
                      </a:r>
                      <a:endParaRPr lang="en-US" sz="1100" dirty="0"/>
                    </a:p>
                  </a:txBody>
                  <a:tcPr anchor="ctr"/>
                </a:tc>
                <a:tc>
                  <a:txBody>
                    <a:bodyPr/>
                    <a:lstStyle/>
                    <a:p>
                      <a:pPr algn="ctr"/>
                      <a:r>
                        <a:rPr lang="en-US" sz="1100" dirty="0" smtClean="0"/>
                        <a:t>80</a:t>
                      </a:r>
                      <a:endParaRPr lang="en-US" sz="1100" dirty="0"/>
                    </a:p>
                  </a:txBody>
                  <a:tcPr anchor="ctr"/>
                </a:tc>
                <a:tc>
                  <a:txBody>
                    <a:bodyPr/>
                    <a:lstStyle/>
                    <a:p>
                      <a:pPr algn="ctr"/>
                      <a:r>
                        <a:rPr lang="en-US" sz="1100" dirty="0" smtClean="0"/>
                        <a:t>3</a:t>
                      </a:r>
                      <a:endParaRPr lang="en-US" sz="1100" dirty="0"/>
                    </a:p>
                  </a:txBody>
                  <a:tcPr anchor="ctr"/>
                </a:tc>
                <a:tc>
                  <a:txBody>
                    <a:bodyPr/>
                    <a:lstStyle/>
                    <a:p>
                      <a:pPr algn="ctr"/>
                      <a:r>
                        <a:rPr lang="en-US" sz="1100" dirty="0" smtClean="0"/>
                        <a:t>4%</a:t>
                      </a:r>
                      <a:endParaRPr lang="en-US" sz="1100" dirty="0"/>
                    </a:p>
                  </a:txBody>
                  <a:tcPr anchor="ctr"/>
                </a:tc>
              </a:tr>
              <a:tr h="370840">
                <a:tc>
                  <a:txBody>
                    <a:bodyPr/>
                    <a:lstStyle/>
                    <a:p>
                      <a:pPr algn="ctr"/>
                      <a:r>
                        <a:rPr lang="en-US" sz="1100" dirty="0" smtClean="0"/>
                        <a:t>Assessor</a:t>
                      </a:r>
                      <a:endParaRPr lang="en-US" sz="1100" dirty="0"/>
                    </a:p>
                  </a:txBody>
                  <a:tcPr anchor="ctr"/>
                </a:tc>
                <a:tc>
                  <a:txBody>
                    <a:bodyPr/>
                    <a:lstStyle/>
                    <a:p>
                      <a:pPr algn="ctr"/>
                      <a:r>
                        <a:rPr lang="en-US" sz="1100" dirty="0" smtClean="0"/>
                        <a:t>6% Real </a:t>
                      </a:r>
                      <a:endParaRPr lang="en-US" sz="1100" dirty="0"/>
                    </a:p>
                  </a:txBody>
                  <a:tcPr anchor="ctr"/>
                </a:tc>
                <a:tc>
                  <a:txBody>
                    <a:bodyPr/>
                    <a:lstStyle/>
                    <a:p>
                      <a:pPr algn="ctr"/>
                      <a:r>
                        <a:rPr lang="en-US" sz="1100" dirty="0" smtClean="0"/>
                        <a:t>Deed</a:t>
                      </a:r>
                      <a:endParaRPr lang="en-US" sz="1100" dirty="0"/>
                    </a:p>
                  </a:txBody>
                  <a:tcPr anchor="ctr"/>
                </a:tc>
                <a:tc>
                  <a:txBody>
                    <a:bodyPr/>
                    <a:lstStyle/>
                    <a:p>
                      <a:pPr algn="ctr"/>
                      <a:r>
                        <a:rPr lang="en-US" sz="1100" dirty="0" smtClean="0"/>
                        <a:t>80</a:t>
                      </a:r>
                      <a:endParaRPr lang="en-US" sz="1100" dirty="0"/>
                    </a:p>
                  </a:txBody>
                  <a:tcPr anchor="ctr"/>
                </a:tc>
                <a:tc>
                  <a:txBody>
                    <a:bodyPr/>
                    <a:lstStyle/>
                    <a:p>
                      <a:pPr algn="ctr"/>
                      <a:r>
                        <a:rPr lang="en-US" sz="1100" dirty="0" smtClean="0"/>
                        <a:t>5</a:t>
                      </a:r>
                      <a:endParaRPr lang="en-US" sz="1100" dirty="0"/>
                    </a:p>
                  </a:txBody>
                  <a:tcPr anchor="ctr"/>
                </a:tc>
                <a:tc>
                  <a:txBody>
                    <a:bodyPr/>
                    <a:lstStyle/>
                    <a:p>
                      <a:pPr algn="ctr"/>
                      <a:r>
                        <a:rPr lang="en-US" sz="1100" dirty="0" smtClean="0"/>
                        <a:t>6%</a:t>
                      </a:r>
                      <a:endParaRPr lang="en-US" sz="1100" dirty="0"/>
                    </a:p>
                  </a:txBody>
                  <a:tcPr anchor="ctr"/>
                </a:tc>
              </a:tr>
              <a:tr h="370840">
                <a:tc>
                  <a:txBody>
                    <a:bodyPr/>
                    <a:lstStyle/>
                    <a:p>
                      <a:pPr algn="ctr"/>
                      <a:r>
                        <a:rPr lang="en-US" sz="1100" b="1" dirty="0" smtClean="0"/>
                        <a:t>Total Assessor</a:t>
                      </a:r>
                      <a:endParaRPr lang="en-US" sz="1100" b="1" dirty="0"/>
                    </a:p>
                  </a:txBody>
                  <a:tcPr anchor="ctr"/>
                </a:tc>
                <a:tc>
                  <a:txBody>
                    <a:bodyPr/>
                    <a:lstStyle/>
                    <a:p>
                      <a:pPr algn="ctr"/>
                      <a:endParaRPr lang="en-US" sz="1100" b="1" dirty="0"/>
                    </a:p>
                  </a:txBody>
                  <a:tcPr anchor="ctr"/>
                </a:tc>
                <a:tc>
                  <a:txBody>
                    <a:bodyPr/>
                    <a:lstStyle/>
                    <a:p>
                      <a:pPr algn="ctr"/>
                      <a:endParaRPr lang="en-US" sz="1100" b="1" dirty="0"/>
                    </a:p>
                  </a:txBody>
                  <a:tcPr anchor="ctr"/>
                </a:tc>
                <a:tc>
                  <a:txBody>
                    <a:bodyPr/>
                    <a:lstStyle/>
                    <a:p>
                      <a:pPr algn="ctr"/>
                      <a:r>
                        <a:rPr lang="en-US" sz="1100" b="1" dirty="0" smtClean="0"/>
                        <a:t>400</a:t>
                      </a:r>
                      <a:endParaRPr lang="en-US" sz="1100" b="1" dirty="0"/>
                    </a:p>
                  </a:txBody>
                  <a:tcPr anchor="ctr"/>
                </a:tc>
                <a:tc>
                  <a:txBody>
                    <a:bodyPr/>
                    <a:lstStyle/>
                    <a:p>
                      <a:pPr algn="ctr"/>
                      <a:r>
                        <a:rPr lang="en-US" sz="1100" b="1" dirty="0" smtClean="0"/>
                        <a:t>147</a:t>
                      </a:r>
                      <a:endParaRPr lang="en-US" sz="1100" b="1" dirty="0"/>
                    </a:p>
                  </a:txBody>
                  <a:tcPr anchor="ctr"/>
                </a:tc>
                <a:tc>
                  <a:txBody>
                    <a:bodyPr/>
                    <a:lstStyle/>
                    <a:p>
                      <a:pPr algn="ctr"/>
                      <a:r>
                        <a:rPr lang="en-US" sz="1100" b="1" dirty="0" smtClean="0"/>
                        <a:t>37%</a:t>
                      </a:r>
                      <a:endParaRPr lang="en-US" sz="1100" b="1" dirty="0"/>
                    </a:p>
                  </a:txBody>
                  <a:tcPr anchor="ctr"/>
                </a:tc>
              </a:tr>
              <a:tr h="370840">
                <a:tc>
                  <a:txBody>
                    <a:bodyPr/>
                    <a:lstStyle/>
                    <a:p>
                      <a:pPr algn="ctr"/>
                      <a:r>
                        <a:rPr lang="en-US" sz="1100" dirty="0" smtClean="0"/>
                        <a:t>Auditor</a:t>
                      </a:r>
                      <a:endParaRPr lang="en-US" sz="1100" dirty="0"/>
                    </a:p>
                  </a:txBody>
                  <a:tcPr anchor="ctr"/>
                </a:tc>
                <a:tc>
                  <a:txBody>
                    <a:bodyPr/>
                    <a:lstStyle/>
                    <a:p>
                      <a:pPr algn="ctr"/>
                      <a:r>
                        <a:rPr lang="en-US" sz="1100" dirty="0" smtClean="0"/>
                        <a:t>FFE</a:t>
                      </a:r>
                      <a:endParaRPr lang="en-US" sz="1100" dirty="0"/>
                    </a:p>
                  </a:txBody>
                  <a:tcPr anchor="ctr"/>
                </a:tc>
                <a:tc>
                  <a:txBody>
                    <a:bodyPr/>
                    <a:lstStyle/>
                    <a:p>
                      <a:pPr algn="ctr"/>
                      <a:r>
                        <a:rPr lang="en-US" sz="1100" dirty="0" smtClean="0"/>
                        <a:t>Personal Property Return</a:t>
                      </a:r>
                      <a:endParaRPr lang="en-US" sz="1100" dirty="0"/>
                    </a:p>
                  </a:txBody>
                  <a:tcPr anchor="ctr"/>
                </a:tc>
                <a:tc>
                  <a:txBody>
                    <a:bodyPr/>
                    <a:lstStyle/>
                    <a:p>
                      <a:pPr algn="ctr"/>
                      <a:r>
                        <a:rPr lang="en-US" sz="1100" dirty="0" smtClean="0"/>
                        <a:t>80</a:t>
                      </a:r>
                      <a:endParaRPr lang="en-US" sz="1100" dirty="0"/>
                    </a:p>
                  </a:txBody>
                  <a:tcPr anchor="ctr"/>
                </a:tc>
                <a:tc>
                  <a:txBody>
                    <a:bodyPr/>
                    <a:lstStyle/>
                    <a:p>
                      <a:pPr algn="ctr"/>
                      <a:r>
                        <a:rPr lang="en-US" sz="1100" dirty="0" smtClean="0"/>
                        <a:t>31</a:t>
                      </a:r>
                      <a:endParaRPr lang="en-US" sz="1100" dirty="0"/>
                    </a:p>
                  </a:txBody>
                  <a:tcPr anchor="ctr"/>
                </a:tc>
                <a:tc>
                  <a:txBody>
                    <a:bodyPr/>
                    <a:lstStyle/>
                    <a:p>
                      <a:pPr algn="ctr"/>
                      <a:r>
                        <a:rPr lang="en-US" sz="1100" dirty="0" smtClean="0"/>
                        <a:t>39%</a:t>
                      </a:r>
                      <a:endParaRPr lang="en-US" sz="1100" dirty="0"/>
                    </a:p>
                  </a:txBody>
                  <a:tcPr anchor="ctr"/>
                </a:tc>
              </a:tr>
              <a:tr h="370840">
                <a:tc>
                  <a:txBody>
                    <a:bodyPr/>
                    <a:lstStyle/>
                    <a:p>
                      <a:pPr algn="ctr"/>
                      <a:r>
                        <a:rPr lang="en-US" sz="1100" dirty="0" smtClean="0"/>
                        <a:t>Auditor</a:t>
                      </a:r>
                      <a:endParaRPr lang="en-US" sz="1100" dirty="0"/>
                    </a:p>
                  </a:txBody>
                  <a:tcPr anchor="ctr"/>
                </a:tc>
                <a:tc>
                  <a:txBody>
                    <a:bodyPr/>
                    <a:lstStyle/>
                    <a:p>
                      <a:pPr algn="ctr"/>
                      <a:r>
                        <a:rPr lang="en-US" sz="1100" dirty="0" smtClean="0"/>
                        <a:t>Watercraft</a:t>
                      </a:r>
                      <a:endParaRPr lang="en-US" sz="1100" dirty="0"/>
                    </a:p>
                  </a:txBody>
                  <a:tcPr anchor="ctr"/>
                </a:tc>
                <a:tc>
                  <a:txBody>
                    <a:bodyPr/>
                    <a:lstStyle/>
                    <a:p>
                      <a:pPr algn="ctr"/>
                      <a:r>
                        <a:rPr lang="en-US" sz="1100" dirty="0" smtClean="0"/>
                        <a:t>Schedule of Registered Watercraft</a:t>
                      </a:r>
                      <a:endParaRPr lang="en-US" sz="1100" dirty="0"/>
                    </a:p>
                  </a:txBody>
                  <a:tcPr anchor="ctr"/>
                </a:tc>
                <a:tc>
                  <a:txBody>
                    <a:bodyPr/>
                    <a:lstStyle/>
                    <a:p>
                      <a:pPr algn="ctr"/>
                      <a:r>
                        <a:rPr lang="en-US" sz="1100" dirty="0" smtClean="0"/>
                        <a:t>80</a:t>
                      </a:r>
                      <a:endParaRPr lang="en-US" sz="1100" dirty="0"/>
                    </a:p>
                  </a:txBody>
                  <a:tcPr anchor="ctr"/>
                </a:tc>
                <a:tc>
                  <a:txBody>
                    <a:bodyPr/>
                    <a:lstStyle/>
                    <a:p>
                      <a:pPr algn="ctr"/>
                      <a:r>
                        <a:rPr lang="en-US" sz="1100" dirty="0" smtClean="0"/>
                        <a:t>3</a:t>
                      </a:r>
                      <a:endParaRPr lang="en-US" sz="1100" dirty="0"/>
                    </a:p>
                  </a:txBody>
                  <a:tcPr anchor="ctr"/>
                </a:tc>
                <a:tc>
                  <a:txBody>
                    <a:bodyPr/>
                    <a:lstStyle/>
                    <a:p>
                      <a:pPr algn="ctr"/>
                      <a:r>
                        <a:rPr lang="en-US" sz="1100" dirty="0" smtClean="0"/>
                        <a:t>4%</a:t>
                      </a:r>
                      <a:endParaRPr lang="en-US" sz="1100" dirty="0"/>
                    </a:p>
                  </a:txBody>
                  <a:tcPr anchor="ctr"/>
                </a:tc>
              </a:tr>
              <a:tr h="370840">
                <a:tc>
                  <a:txBody>
                    <a:bodyPr/>
                    <a:lstStyle/>
                    <a:p>
                      <a:pPr algn="ctr"/>
                      <a:r>
                        <a:rPr lang="en-US" sz="1100" dirty="0" smtClean="0"/>
                        <a:t>Auditor</a:t>
                      </a:r>
                      <a:endParaRPr lang="en-US" sz="1100" dirty="0"/>
                    </a:p>
                  </a:txBody>
                  <a:tcPr anchor="ctr"/>
                </a:tc>
                <a:tc>
                  <a:txBody>
                    <a:bodyPr/>
                    <a:lstStyle/>
                    <a:p>
                      <a:pPr algn="ctr"/>
                      <a:r>
                        <a:rPr lang="en-US" sz="1100" dirty="0" smtClean="0"/>
                        <a:t>Autos</a:t>
                      </a:r>
                      <a:endParaRPr lang="en-US" sz="1100" dirty="0"/>
                    </a:p>
                  </a:txBody>
                  <a:tcPr anchor="ctr"/>
                </a:tc>
                <a:tc>
                  <a:txBody>
                    <a:bodyPr/>
                    <a:lstStyle/>
                    <a:p>
                      <a:pPr algn="ctr"/>
                      <a:r>
                        <a:rPr lang="en-US" sz="1100" dirty="0" smtClean="0"/>
                        <a:t>Affidavit of Sale</a:t>
                      </a:r>
                      <a:endParaRPr lang="en-US" sz="1100" dirty="0"/>
                    </a:p>
                  </a:txBody>
                  <a:tcPr anchor="ctr"/>
                </a:tc>
                <a:tc>
                  <a:txBody>
                    <a:bodyPr/>
                    <a:lstStyle/>
                    <a:p>
                      <a:pPr algn="ctr"/>
                      <a:r>
                        <a:rPr lang="en-US" sz="1100" dirty="0" smtClean="0"/>
                        <a:t>80</a:t>
                      </a:r>
                      <a:endParaRPr lang="en-US" sz="1100" dirty="0"/>
                    </a:p>
                  </a:txBody>
                  <a:tcPr anchor="ctr"/>
                </a:tc>
                <a:tc>
                  <a:txBody>
                    <a:bodyPr/>
                    <a:lstStyle/>
                    <a:p>
                      <a:pPr algn="ctr"/>
                      <a:r>
                        <a:rPr lang="en-US" sz="1100" dirty="0" smtClean="0"/>
                        <a:t>80</a:t>
                      </a:r>
                      <a:endParaRPr lang="en-US" sz="1100" dirty="0"/>
                    </a:p>
                  </a:txBody>
                  <a:tcPr anchor="ctr"/>
                </a:tc>
                <a:tc>
                  <a:txBody>
                    <a:bodyPr/>
                    <a:lstStyle/>
                    <a:p>
                      <a:pPr algn="ctr"/>
                      <a:r>
                        <a:rPr lang="en-US" sz="1100" dirty="0" smtClean="0"/>
                        <a:t>100%</a:t>
                      </a:r>
                      <a:endParaRPr lang="en-US" sz="1100" dirty="0"/>
                    </a:p>
                  </a:txBody>
                  <a:tcPr anchor="ctr"/>
                </a:tc>
              </a:tr>
              <a:tr h="370840">
                <a:tc>
                  <a:txBody>
                    <a:bodyPr/>
                    <a:lstStyle/>
                    <a:p>
                      <a:pPr algn="ctr"/>
                      <a:r>
                        <a:rPr lang="en-US" sz="1100" b="1" dirty="0" smtClean="0"/>
                        <a:t>Total Auditor</a:t>
                      </a:r>
                      <a:endParaRPr lang="en-US" sz="1100" b="1" dirty="0"/>
                    </a:p>
                  </a:txBody>
                  <a:tcPr anchor="ctr"/>
                </a:tc>
                <a:tc>
                  <a:txBody>
                    <a:bodyPr/>
                    <a:lstStyle/>
                    <a:p>
                      <a:pPr algn="ctr"/>
                      <a:endParaRPr lang="en-US" sz="1100" b="1" dirty="0"/>
                    </a:p>
                  </a:txBody>
                  <a:tcPr anchor="ctr"/>
                </a:tc>
                <a:tc>
                  <a:txBody>
                    <a:bodyPr/>
                    <a:lstStyle/>
                    <a:p>
                      <a:pPr algn="ctr"/>
                      <a:endParaRPr lang="en-US" sz="1100" b="1" dirty="0"/>
                    </a:p>
                  </a:txBody>
                  <a:tcPr anchor="ctr"/>
                </a:tc>
                <a:tc>
                  <a:txBody>
                    <a:bodyPr/>
                    <a:lstStyle/>
                    <a:p>
                      <a:pPr algn="ctr"/>
                      <a:r>
                        <a:rPr lang="en-US" sz="1100" b="1" dirty="0" smtClean="0"/>
                        <a:t>240</a:t>
                      </a:r>
                      <a:endParaRPr lang="en-US" sz="1100" b="1" dirty="0"/>
                    </a:p>
                  </a:txBody>
                  <a:tcPr anchor="ctr"/>
                </a:tc>
                <a:tc>
                  <a:txBody>
                    <a:bodyPr/>
                    <a:lstStyle/>
                    <a:p>
                      <a:pPr algn="ctr"/>
                      <a:r>
                        <a:rPr lang="en-US" sz="1100" b="1" dirty="0" smtClean="0"/>
                        <a:t>114</a:t>
                      </a:r>
                      <a:endParaRPr lang="en-US" sz="1100" b="1" dirty="0"/>
                    </a:p>
                  </a:txBody>
                  <a:tcPr anchor="ctr"/>
                </a:tc>
                <a:tc>
                  <a:txBody>
                    <a:bodyPr/>
                    <a:lstStyle/>
                    <a:p>
                      <a:pPr algn="ctr"/>
                      <a:r>
                        <a:rPr lang="en-US" sz="1100" b="1" dirty="0" smtClean="0"/>
                        <a:t>48%</a:t>
                      </a:r>
                      <a:endParaRPr lang="en-US" sz="1100" b="1" dirty="0"/>
                    </a:p>
                  </a:txBody>
                  <a:tcPr anchor="ctr"/>
                </a:tc>
              </a:tr>
            </a:tbl>
          </a:graphicData>
        </a:graphic>
      </p:graphicFrame>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24</a:t>
            </a:fld>
            <a:endParaRPr lang="en-US" dirty="0">
              <a:solidFill>
                <a:prstClr val="black"/>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Procedure 2: Management’s Response</a:t>
            </a:r>
            <a:endParaRPr lang="en-US" sz="3200" dirty="0"/>
          </a:p>
        </p:txBody>
      </p:sp>
      <p:sp>
        <p:nvSpPr>
          <p:cNvPr id="3" name="Content Placeholder 2"/>
          <p:cNvSpPr>
            <a:spLocks noGrp="1"/>
          </p:cNvSpPr>
          <p:nvPr>
            <p:ph idx="1"/>
          </p:nvPr>
        </p:nvSpPr>
        <p:spPr/>
        <p:txBody>
          <a:bodyPr/>
          <a:lstStyle/>
          <a:p>
            <a:r>
              <a:rPr lang="en-US" sz="2000" b="1" dirty="0" smtClean="0"/>
              <a:t>Assessor’s Office</a:t>
            </a:r>
          </a:p>
          <a:p>
            <a:pPr lvl="1"/>
            <a:r>
              <a:rPr lang="en-US" sz="1800" dirty="0" smtClean="0"/>
              <a:t>Under current administration, every effort is made to ensure necessary documentation is provided and the Assessor’s office will often notify owners the necessity of registering the mobile home with the Building Codes department.  Mobile home documentation received by the Assessor’s office represents what is submitted via applications for mobile home permits to the Building Codes department.</a:t>
            </a:r>
          </a:p>
          <a:p>
            <a:pPr lvl="1"/>
            <a:r>
              <a:rPr lang="en-US" sz="1800" dirty="0" smtClean="0"/>
              <a:t>The Repository for Beaufort County “Deeds” is with the Register of Deeds.  The Assessor’s office maintains copies of deeds on an “as needed” basis.  </a:t>
            </a:r>
          </a:p>
          <a:p>
            <a:r>
              <a:rPr lang="en-US" sz="2000" b="1" dirty="0" smtClean="0"/>
              <a:t>Auditor’s Office</a:t>
            </a:r>
          </a:p>
          <a:p>
            <a:pPr lvl="1"/>
            <a:r>
              <a:rPr lang="en-US" sz="1800" dirty="0" smtClean="0"/>
              <a:t>The Auditor's office did not provide a management response related to these findings as of the date of this report.</a:t>
            </a:r>
          </a:p>
          <a:p>
            <a:pPr lvl="2"/>
            <a:endParaRPr lang="en-US" sz="1600" b="1" dirty="0" smtClean="0"/>
          </a:p>
          <a:p>
            <a:pPr lvl="2"/>
            <a:endParaRPr lang="en-US" sz="1600" b="1"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25</a:t>
            </a:fld>
            <a:endParaRPr lang="en-US" dirty="0">
              <a:solidFill>
                <a:prstClr val="black"/>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2: Impact of Finding </a:t>
            </a:r>
            <a:endParaRPr lang="en-US" dirty="0"/>
          </a:p>
        </p:txBody>
      </p:sp>
      <p:sp>
        <p:nvSpPr>
          <p:cNvPr id="3" name="Content Placeholder 2"/>
          <p:cNvSpPr>
            <a:spLocks noGrp="1"/>
          </p:cNvSpPr>
          <p:nvPr>
            <p:ph idx="1"/>
          </p:nvPr>
        </p:nvSpPr>
        <p:spPr/>
        <p:txBody>
          <a:bodyPr/>
          <a:lstStyle/>
          <a:p>
            <a:r>
              <a:rPr lang="en-US" sz="2000" b="1" dirty="0" smtClean="0"/>
              <a:t>Assessor’s Office</a:t>
            </a:r>
          </a:p>
          <a:p>
            <a:pPr lvl="1"/>
            <a:r>
              <a:rPr lang="en-US" sz="1800" dirty="0" smtClean="0"/>
              <a:t>There is no evidence that the mobile home is registered with the County and that the County does not have knowledge of who owns the property.</a:t>
            </a:r>
          </a:p>
          <a:p>
            <a:pPr lvl="1"/>
            <a:r>
              <a:rPr lang="en-US" sz="1800" dirty="0" smtClean="0"/>
              <a:t>There is no evidence that the property is registered with the County and that the County does not have knowledge of who owns the property.</a:t>
            </a:r>
            <a:endParaRPr lang="en-US" sz="1800"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26</a:t>
            </a:fld>
            <a:endParaRPr lang="en-US" dirty="0">
              <a:solidFill>
                <a:prstClr val="black"/>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900" dirty="0" smtClean="0"/>
              <a:t>Procedure 2: Impact of Finding (continued)</a:t>
            </a:r>
            <a:endParaRPr lang="en-US" sz="2900" dirty="0"/>
          </a:p>
        </p:txBody>
      </p:sp>
      <p:sp>
        <p:nvSpPr>
          <p:cNvPr id="3" name="Content Placeholder 2"/>
          <p:cNvSpPr>
            <a:spLocks noGrp="1"/>
          </p:cNvSpPr>
          <p:nvPr>
            <p:ph idx="1"/>
          </p:nvPr>
        </p:nvSpPr>
        <p:spPr/>
        <p:txBody>
          <a:bodyPr/>
          <a:lstStyle/>
          <a:p>
            <a:r>
              <a:rPr lang="en-US" sz="2000" b="1" dirty="0" smtClean="0"/>
              <a:t>Auditor’s Office</a:t>
            </a:r>
          </a:p>
          <a:p>
            <a:pPr lvl="1"/>
            <a:r>
              <a:rPr lang="en-US" sz="1800" dirty="0" smtClean="0"/>
              <a:t>The Auditor's Office should ensure business owners are completing personal property returns accurately so business owners are not purposely omitting personal property, thus avoiding taxation.  Copies of these personal property returns should be kept on file for each business owner.</a:t>
            </a:r>
          </a:p>
          <a:p>
            <a:pPr lvl="1"/>
            <a:r>
              <a:rPr lang="en-US" sz="1800" dirty="0" smtClean="0"/>
              <a:t>The Auditor's Office should ensure watercraft owners have their watercraft registered with DNR so they will not avoid paying property taxes.  This could cause the County's tax revenues to be understated in its financial statements.</a:t>
            </a:r>
          </a:p>
          <a:p>
            <a:pPr lvl="1"/>
            <a:r>
              <a:rPr lang="en-US" sz="1800" dirty="0" smtClean="0"/>
              <a:t>The Auditor's Office should ensure automobile owners have their automobiles registered with the SCDMV so they will not avoid paying property taxes.  This could cause the County's tax revenues to be understated in its financial statements. </a:t>
            </a:r>
            <a:endParaRPr lang="en-US" sz="1800"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27</a:t>
            </a:fld>
            <a:endParaRPr lang="en-US" dirty="0">
              <a:solidFill>
                <a:prstClr val="black"/>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3</a:t>
            </a:r>
            <a:endParaRPr lang="en-US" dirty="0"/>
          </a:p>
        </p:txBody>
      </p:sp>
      <p:sp>
        <p:nvSpPr>
          <p:cNvPr id="3" name="Content Placeholder 2"/>
          <p:cNvSpPr>
            <a:spLocks noGrp="1"/>
          </p:cNvSpPr>
          <p:nvPr>
            <p:ph idx="1"/>
          </p:nvPr>
        </p:nvSpPr>
        <p:spPr/>
        <p:txBody>
          <a:bodyPr/>
          <a:lstStyle/>
          <a:p>
            <a:r>
              <a:rPr lang="en-US" sz="2000" i="1" dirty="0" smtClean="0"/>
              <a:t>For each property, we performed the following related to the value of property tax assessment:</a:t>
            </a:r>
          </a:p>
          <a:p>
            <a:pPr lvl="1"/>
            <a:r>
              <a:rPr lang="en-US" sz="1800" dirty="0" smtClean="0"/>
              <a:t>For all real properties, we compared the appraised value listed on the County Assessor’s property valuation system to the market value listed on the “Assessment Notice.” </a:t>
            </a:r>
          </a:p>
          <a:p>
            <a:pPr lvl="1"/>
            <a:r>
              <a:rPr lang="en-US" sz="1800" dirty="0" smtClean="0"/>
              <a:t>For furniture and fixtures, we compared the appraised value listed on the tax bill to the taxpayer’s signed personal property return.</a:t>
            </a:r>
          </a:p>
          <a:p>
            <a:pPr lvl="1"/>
            <a:r>
              <a:rPr lang="en-US" sz="1800" dirty="0" smtClean="0"/>
              <a:t>For watercraft, we compared the appraised value listed on the tax bill to the blue book value listed in the “ABOS Marine Blue Book.”</a:t>
            </a:r>
          </a:p>
          <a:p>
            <a:pPr lvl="1"/>
            <a:r>
              <a:rPr lang="en-US" sz="1800" dirty="0" smtClean="0"/>
              <a:t>For automobiles, we compared the appraised value listed on the tax bill to the “Assessment Guide” provided by the SCDMV.</a:t>
            </a:r>
          </a:p>
          <a:p>
            <a:pPr lvl="2"/>
            <a:r>
              <a:rPr lang="en-US" sz="1600" b="1" dirty="0" smtClean="0"/>
              <a:t>Finding</a:t>
            </a:r>
          </a:p>
          <a:p>
            <a:pPr lvl="3"/>
            <a:r>
              <a:rPr lang="en-US" sz="1400" dirty="0" smtClean="0"/>
              <a:t>Appraised values listed on the County’s tax system did not agree to supporting documentation as follows: </a:t>
            </a:r>
          </a:p>
          <a:p>
            <a:pPr lvl="1"/>
            <a:endParaRPr lang="en-US" sz="1800" i="1" dirty="0" smtClean="0"/>
          </a:p>
          <a:p>
            <a:endParaRPr lang="en-US"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28</a:t>
            </a:fld>
            <a:endParaRPr lang="en-US" dirty="0">
              <a:solidFill>
                <a:prstClr val="black"/>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3: Analysis of Finding</a:t>
            </a:r>
            <a:endParaRPr lang="en-US" dirty="0"/>
          </a:p>
        </p:txBody>
      </p:sp>
      <p:graphicFrame>
        <p:nvGraphicFramePr>
          <p:cNvPr id="5" name="Content Placeholder 4"/>
          <p:cNvGraphicFramePr>
            <a:graphicFrameLocks noGrp="1"/>
          </p:cNvGraphicFramePr>
          <p:nvPr>
            <p:ph idx="1"/>
          </p:nvPr>
        </p:nvGraphicFramePr>
        <p:xfrm>
          <a:off x="914400" y="1600200"/>
          <a:ext cx="7772400" cy="3418840"/>
        </p:xfrm>
        <a:graphic>
          <a:graphicData uri="http://schemas.openxmlformats.org/drawingml/2006/table">
            <a:tbl>
              <a:tblPr firstRow="1" bandRow="1">
                <a:tableStyleId>{5C22544A-7EE6-4342-B048-85BDC9FD1C3A}</a:tableStyleId>
              </a:tblPr>
              <a:tblGrid>
                <a:gridCol w="1295400"/>
                <a:gridCol w="1295400"/>
                <a:gridCol w="1295400"/>
                <a:gridCol w="1295400"/>
                <a:gridCol w="1295400"/>
                <a:gridCol w="1295400"/>
              </a:tblGrid>
              <a:tr h="370840">
                <a:tc>
                  <a:txBody>
                    <a:bodyPr/>
                    <a:lstStyle/>
                    <a:p>
                      <a:pPr algn="ctr"/>
                      <a:r>
                        <a:rPr lang="en-US" sz="1600" dirty="0" smtClean="0"/>
                        <a:t>Department</a:t>
                      </a:r>
                      <a:endParaRPr lang="en-US" sz="1600" dirty="0"/>
                    </a:p>
                  </a:txBody>
                  <a:tcPr anchor="ctr"/>
                </a:tc>
                <a:tc>
                  <a:txBody>
                    <a:bodyPr/>
                    <a:lstStyle/>
                    <a:p>
                      <a:pPr algn="ctr"/>
                      <a:r>
                        <a:rPr lang="en-US" sz="1600" dirty="0" smtClean="0"/>
                        <a:t>Property Type</a:t>
                      </a:r>
                      <a:endParaRPr lang="en-US" sz="1600" dirty="0"/>
                    </a:p>
                  </a:txBody>
                  <a:tcPr anchor="ctr"/>
                </a:tc>
                <a:tc>
                  <a:txBody>
                    <a:bodyPr/>
                    <a:lstStyle/>
                    <a:p>
                      <a:pPr algn="ctr"/>
                      <a:r>
                        <a:rPr lang="en-US" sz="1600" dirty="0" smtClean="0"/>
                        <a:t>Typ</a:t>
                      </a:r>
                      <a:r>
                        <a:rPr lang="en-US" sz="1600" baseline="0" dirty="0" smtClean="0"/>
                        <a:t>e of Documentation</a:t>
                      </a:r>
                      <a:endParaRPr lang="en-US" sz="1600" dirty="0"/>
                    </a:p>
                  </a:txBody>
                  <a:tcPr anchor="ctr"/>
                </a:tc>
                <a:tc>
                  <a:txBody>
                    <a:bodyPr/>
                    <a:lstStyle/>
                    <a:p>
                      <a:pPr algn="ctr"/>
                      <a:r>
                        <a:rPr lang="en-US" sz="1600" dirty="0" smtClean="0"/>
                        <a:t>Sample Size</a:t>
                      </a:r>
                      <a:endParaRPr lang="en-US" sz="1600" dirty="0"/>
                    </a:p>
                  </a:txBody>
                  <a:tcPr anchor="ctr"/>
                </a:tc>
                <a:tc>
                  <a:txBody>
                    <a:bodyPr/>
                    <a:lstStyle/>
                    <a:p>
                      <a:pPr algn="ctr"/>
                      <a:r>
                        <a:rPr lang="en-US" sz="1600" dirty="0" smtClean="0"/>
                        <a:t># of Findings</a:t>
                      </a:r>
                      <a:endParaRPr lang="en-US" sz="1600" dirty="0"/>
                    </a:p>
                  </a:txBody>
                  <a:tcPr anchor="ctr"/>
                </a:tc>
                <a:tc>
                  <a:txBody>
                    <a:bodyPr/>
                    <a:lstStyle/>
                    <a:p>
                      <a:pPr algn="ctr"/>
                      <a:r>
                        <a:rPr lang="en-US" sz="1600" dirty="0" smtClean="0"/>
                        <a:t>Findings</a:t>
                      </a:r>
                      <a:r>
                        <a:rPr lang="en-US" sz="1600" baseline="0" dirty="0" smtClean="0"/>
                        <a:t> as a % of Sample Size</a:t>
                      </a:r>
                      <a:endParaRPr lang="en-US" sz="1600" dirty="0"/>
                    </a:p>
                  </a:txBody>
                  <a:tcPr anchor="ctr"/>
                </a:tc>
              </a:tr>
              <a:tr h="370840">
                <a:tc>
                  <a:txBody>
                    <a:bodyPr/>
                    <a:lstStyle/>
                    <a:p>
                      <a:pPr algn="ctr"/>
                      <a:r>
                        <a:rPr lang="en-US" sz="1600" dirty="0" smtClean="0"/>
                        <a:t>Auditor</a:t>
                      </a:r>
                      <a:endParaRPr lang="en-US" sz="1600" dirty="0"/>
                    </a:p>
                  </a:txBody>
                  <a:tcPr anchor="ctr"/>
                </a:tc>
                <a:tc>
                  <a:txBody>
                    <a:bodyPr/>
                    <a:lstStyle/>
                    <a:p>
                      <a:pPr algn="ctr"/>
                      <a:r>
                        <a:rPr lang="en-US" sz="1600" dirty="0" smtClean="0"/>
                        <a:t>FFE</a:t>
                      </a:r>
                      <a:endParaRPr lang="en-US" sz="1600" dirty="0"/>
                    </a:p>
                  </a:txBody>
                  <a:tcPr anchor="ctr"/>
                </a:tc>
                <a:tc>
                  <a:txBody>
                    <a:bodyPr/>
                    <a:lstStyle/>
                    <a:p>
                      <a:pPr algn="ctr"/>
                      <a:r>
                        <a:rPr lang="en-US" sz="1600" dirty="0" smtClean="0"/>
                        <a:t>Personal Property Return</a:t>
                      </a:r>
                      <a:endParaRPr lang="en-US" sz="1600" dirty="0"/>
                    </a:p>
                  </a:txBody>
                  <a:tcPr anchor="ctr"/>
                </a:tc>
                <a:tc>
                  <a:txBody>
                    <a:bodyPr/>
                    <a:lstStyle/>
                    <a:p>
                      <a:pPr algn="ctr"/>
                      <a:r>
                        <a:rPr lang="en-US" sz="1600" dirty="0" smtClean="0"/>
                        <a:t>80</a:t>
                      </a:r>
                      <a:endParaRPr lang="en-US" sz="1600" dirty="0"/>
                    </a:p>
                  </a:txBody>
                  <a:tcPr anchor="ctr"/>
                </a:tc>
                <a:tc>
                  <a:txBody>
                    <a:bodyPr/>
                    <a:lstStyle/>
                    <a:p>
                      <a:pPr algn="ctr"/>
                      <a:r>
                        <a:rPr lang="en-US" sz="1600" dirty="0" smtClean="0"/>
                        <a:t>31</a:t>
                      </a:r>
                      <a:endParaRPr lang="en-US" sz="1600" dirty="0"/>
                    </a:p>
                  </a:txBody>
                  <a:tcPr anchor="ctr"/>
                </a:tc>
                <a:tc>
                  <a:txBody>
                    <a:bodyPr/>
                    <a:lstStyle/>
                    <a:p>
                      <a:pPr algn="ctr"/>
                      <a:r>
                        <a:rPr lang="en-US" sz="1600" dirty="0" smtClean="0"/>
                        <a:t>39%</a:t>
                      </a:r>
                      <a:endParaRPr lang="en-US" sz="1600" dirty="0"/>
                    </a:p>
                  </a:txBody>
                  <a:tcPr anchor="ctr"/>
                </a:tc>
              </a:tr>
              <a:tr h="370840">
                <a:tc>
                  <a:txBody>
                    <a:bodyPr/>
                    <a:lstStyle/>
                    <a:p>
                      <a:pPr algn="ctr"/>
                      <a:r>
                        <a:rPr lang="en-US" sz="1600" dirty="0" smtClean="0"/>
                        <a:t>Auditor</a:t>
                      </a:r>
                      <a:endParaRPr lang="en-US" sz="1600" dirty="0"/>
                    </a:p>
                  </a:txBody>
                  <a:tcPr anchor="ctr"/>
                </a:tc>
                <a:tc>
                  <a:txBody>
                    <a:bodyPr/>
                    <a:lstStyle/>
                    <a:p>
                      <a:pPr algn="ctr"/>
                      <a:r>
                        <a:rPr lang="en-US" sz="1600" dirty="0" smtClean="0"/>
                        <a:t>Watercraft</a:t>
                      </a:r>
                      <a:endParaRPr lang="en-US" sz="1600" dirty="0"/>
                    </a:p>
                  </a:txBody>
                  <a:tcPr anchor="ctr"/>
                </a:tc>
                <a:tc>
                  <a:txBody>
                    <a:bodyPr/>
                    <a:lstStyle/>
                    <a:p>
                      <a:pPr algn="ctr"/>
                      <a:r>
                        <a:rPr lang="en-US" sz="1600" dirty="0" smtClean="0"/>
                        <a:t>ABOS</a:t>
                      </a:r>
                      <a:r>
                        <a:rPr lang="en-US" sz="1600" baseline="0" dirty="0" smtClean="0"/>
                        <a:t> Marine Blue Book</a:t>
                      </a:r>
                      <a:endParaRPr lang="en-US" sz="1600" dirty="0"/>
                    </a:p>
                  </a:txBody>
                  <a:tcPr anchor="ctr"/>
                </a:tc>
                <a:tc>
                  <a:txBody>
                    <a:bodyPr/>
                    <a:lstStyle/>
                    <a:p>
                      <a:pPr algn="ctr"/>
                      <a:r>
                        <a:rPr lang="en-US" sz="1600" dirty="0" smtClean="0"/>
                        <a:t>80</a:t>
                      </a:r>
                      <a:endParaRPr lang="en-US" sz="1600" dirty="0"/>
                    </a:p>
                  </a:txBody>
                  <a:tcPr anchor="ctr"/>
                </a:tc>
                <a:tc>
                  <a:txBody>
                    <a:bodyPr/>
                    <a:lstStyle/>
                    <a:p>
                      <a:pPr algn="ctr"/>
                      <a:r>
                        <a:rPr lang="en-US" sz="1600" dirty="0" smtClean="0"/>
                        <a:t>47</a:t>
                      </a:r>
                      <a:endParaRPr lang="en-US" sz="1600" dirty="0"/>
                    </a:p>
                  </a:txBody>
                  <a:tcPr anchor="ctr"/>
                </a:tc>
                <a:tc>
                  <a:txBody>
                    <a:bodyPr/>
                    <a:lstStyle/>
                    <a:p>
                      <a:pPr algn="ctr"/>
                      <a:r>
                        <a:rPr lang="en-US" sz="1600" dirty="0" smtClean="0"/>
                        <a:t>59%</a:t>
                      </a:r>
                      <a:endParaRPr lang="en-US" sz="1600" dirty="0"/>
                    </a:p>
                  </a:txBody>
                  <a:tcPr anchor="ctr"/>
                </a:tc>
              </a:tr>
              <a:tr h="370840">
                <a:tc>
                  <a:txBody>
                    <a:bodyPr/>
                    <a:lstStyle/>
                    <a:p>
                      <a:pPr algn="ctr"/>
                      <a:r>
                        <a:rPr lang="en-US" sz="1600" dirty="0" smtClean="0"/>
                        <a:t>Auditor</a:t>
                      </a:r>
                      <a:endParaRPr lang="en-US" sz="1600" dirty="0"/>
                    </a:p>
                  </a:txBody>
                  <a:tcPr anchor="ctr"/>
                </a:tc>
                <a:tc>
                  <a:txBody>
                    <a:bodyPr/>
                    <a:lstStyle/>
                    <a:p>
                      <a:pPr algn="ctr"/>
                      <a:r>
                        <a:rPr lang="en-US" sz="1600" dirty="0" smtClean="0"/>
                        <a:t>Autos</a:t>
                      </a:r>
                      <a:endParaRPr lang="en-US" sz="1600" dirty="0"/>
                    </a:p>
                  </a:txBody>
                  <a:tcPr anchor="ctr"/>
                </a:tc>
                <a:tc>
                  <a:txBody>
                    <a:bodyPr/>
                    <a:lstStyle/>
                    <a:p>
                      <a:pPr algn="ctr"/>
                      <a:r>
                        <a:rPr lang="en-US" sz="1600" dirty="0" smtClean="0"/>
                        <a:t>DMV</a:t>
                      </a:r>
                      <a:r>
                        <a:rPr lang="en-US" sz="1600" baseline="0" dirty="0" smtClean="0"/>
                        <a:t> Assessment Guide</a:t>
                      </a:r>
                      <a:endParaRPr lang="en-US" sz="1600" dirty="0"/>
                    </a:p>
                  </a:txBody>
                  <a:tcPr anchor="ctr"/>
                </a:tc>
                <a:tc>
                  <a:txBody>
                    <a:bodyPr/>
                    <a:lstStyle/>
                    <a:p>
                      <a:pPr algn="ctr"/>
                      <a:r>
                        <a:rPr lang="en-US" sz="1600" dirty="0" smtClean="0"/>
                        <a:t>80</a:t>
                      </a:r>
                      <a:endParaRPr lang="en-US" sz="1600" dirty="0"/>
                    </a:p>
                  </a:txBody>
                  <a:tcPr anchor="ctr"/>
                </a:tc>
                <a:tc>
                  <a:txBody>
                    <a:bodyPr/>
                    <a:lstStyle/>
                    <a:p>
                      <a:pPr algn="ctr"/>
                      <a:r>
                        <a:rPr lang="en-US" sz="1600" dirty="0" smtClean="0"/>
                        <a:t>8</a:t>
                      </a:r>
                      <a:endParaRPr lang="en-US" sz="1600" dirty="0"/>
                    </a:p>
                  </a:txBody>
                  <a:tcPr anchor="ctr"/>
                </a:tc>
                <a:tc>
                  <a:txBody>
                    <a:bodyPr/>
                    <a:lstStyle/>
                    <a:p>
                      <a:pPr algn="ctr"/>
                      <a:r>
                        <a:rPr lang="en-US" sz="1600" dirty="0" smtClean="0"/>
                        <a:t>10%</a:t>
                      </a:r>
                      <a:endParaRPr lang="en-US" sz="1600" dirty="0"/>
                    </a:p>
                  </a:txBody>
                  <a:tcPr anchor="ctr"/>
                </a:tc>
              </a:tr>
              <a:tr h="370840">
                <a:tc>
                  <a:txBody>
                    <a:bodyPr/>
                    <a:lstStyle/>
                    <a:p>
                      <a:pPr algn="ctr"/>
                      <a:r>
                        <a:rPr lang="en-US" sz="1600" b="1" dirty="0" smtClean="0"/>
                        <a:t>Total</a:t>
                      </a:r>
                      <a:endParaRPr lang="en-US" sz="1600" b="1" dirty="0"/>
                    </a:p>
                  </a:txBody>
                  <a:tcPr anchor="ctr"/>
                </a:tc>
                <a:tc>
                  <a:txBody>
                    <a:bodyPr/>
                    <a:lstStyle/>
                    <a:p>
                      <a:pPr algn="ctr"/>
                      <a:endParaRPr lang="en-US" sz="1600" b="1" dirty="0"/>
                    </a:p>
                  </a:txBody>
                  <a:tcPr anchor="ctr"/>
                </a:tc>
                <a:tc>
                  <a:txBody>
                    <a:bodyPr/>
                    <a:lstStyle/>
                    <a:p>
                      <a:pPr algn="ctr"/>
                      <a:endParaRPr lang="en-US" sz="1600" b="1" dirty="0"/>
                    </a:p>
                  </a:txBody>
                  <a:tcPr anchor="ctr"/>
                </a:tc>
                <a:tc>
                  <a:txBody>
                    <a:bodyPr/>
                    <a:lstStyle/>
                    <a:p>
                      <a:pPr algn="ctr"/>
                      <a:r>
                        <a:rPr lang="en-US" sz="1600" b="1" dirty="0" smtClean="0"/>
                        <a:t>240</a:t>
                      </a:r>
                      <a:endParaRPr lang="en-US" sz="1600" b="1" dirty="0"/>
                    </a:p>
                  </a:txBody>
                  <a:tcPr anchor="ctr"/>
                </a:tc>
                <a:tc>
                  <a:txBody>
                    <a:bodyPr/>
                    <a:lstStyle/>
                    <a:p>
                      <a:pPr algn="ctr"/>
                      <a:r>
                        <a:rPr lang="en-US" sz="1600" b="1" dirty="0" smtClean="0"/>
                        <a:t>86</a:t>
                      </a:r>
                      <a:endParaRPr lang="en-US" sz="1600" b="1" dirty="0"/>
                    </a:p>
                  </a:txBody>
                  <a:tcPr anchor="ctr"/>
                </a:tc>
                <a:tc>
                  <a:txBody>
                    <a:bodyPr/>
                    <a:lstStyle/>
                    <a:p>
                      <a:pPr algn="ctr"/>
                      <a:r>
                        <a:rPr lang="en-US" sz="1600" b="1" dirty="0" smtClean="0"/>
                        <a:t>36%</a:t>
                      </a:r>
                      <a:endParaRPr lang="en-US" sz="1600" b="1" dirty="0"/>
                    </a:p>
                  </a:txBody>
                  <a:tcPr anchor="ctr"/>
                </a:tc>
              </a:tr>
            </a:tbl>
          </a:graphicData>
        </a:graphic>
      </p:graphicFrame>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29</a:t>
            </a:fld>
            <a:endParaRPr lang="en-US" dirty="0">
              <a:solidFill>
                <a:prstClr val="black"/>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of the Engagement</a:t>
            </a:r>
            <a:endParaRPr lang="en-US" dirty="0"/>
          </a:p>
        </p:txBody>
      </p:sp>
      <p:sp>
        <p:nvSpPr>
          <p:cNvPr id="3" name="Content Placeholder 2"/>
          <p:cNvSpPr>
            <a:spLocks noGrp="1"/>
          </p:cNvSpPr>
          <p:nvPr>
            <p:ph idx="1"/>
          </p:nvPr>
        </p:nvSpPr>
        <p:spPr/>
        <p:txBody>
          <a:bodyPr/>
          <a:lstStyle/>
          <a:p>
            <a:r>
              <a:rPr lang="en-US" dirty="0" smtClean="0"/>
              <a:t>Preliminary procedures</a:t>
            </a:r>
          </a:p>
          <a:p>
            <a:r>
              <a:rPr lang="en-US" dirty="0" smtClean="0"/>
              <a:t>Risk assessments</a:t>
            </a:r>
            <a:endParaRPr lang="en-US"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3</a:t>
            </a:fld>
            <a:endParaRPr lang="en-US" dirty="0">
              <a:solidFill>
                <a:prstClr val="black"/>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Procedure 3: Management’s Response</a:t>
            </a:r>
            <a:endParaRPr lang="en-US" sz="3200" dirty="0"/>
          </a:p>
        </p:txBody>
      </p:sp>
      <p:sp>
        <p:nvSpPr>
          <p:cNvPr id="3" name="Content Placeholder 2"/>
          <p:cNvSpPr>
            <a:spLocks noGrp="1"/>
          </p:cNvSpPr>
          <p:nvPr>
            <p:ph idx="1"/>
          </p:nvPr>
        </p:nvSpPr>
        <p:spPr/>
        <p:txBody>
          <a:bodyPr/>
          <a:lstStyle/>
          <a:p>
            <a:r>
              <a:rPr lang="en-US" sz="2000" b="1" dirty="0" smtClean="0"/>
              <a:t>Auditor’s Office</a:t>
            </a:r>
          </a:p>
          <a:p>
            <a:pPr lvl="1"/>
            <a:r>
              <a:rPr lang="en-US" sz="1800" dirty="0" smtClean="0"/>
              <a:t>The Auditor's office did not provide a management response related to these findings as of the date of this report.</a:t>
            </a:r>
          </a:p>
          <a:p>
            <a:pPr lvl="2">
              <a:buNone/>
            </a:pPr>
            <a:endParaRPr lang="en-US" sz="1600" b="1" dirty="0" smtClean="0"/>
          </a:p>
          <a:p>
            <a:pPr lvl="2"/>
            <a:endParaRPr lang="en-US" sz="1600" b="1" dirty="0" smtClean="0"/>
          </a:p>
          <a:p>
            <a:pPr>
              <a:buNone/>
            </a:pPr>
            <a:endParaRPr lang="en-US" sz="2400" dirty="0" smtClean="0"/>
          </a:p>
          <a:p>
            <a:pPr lvl="2"/>
            <a:endParaRPr lang="en-US" sz="1400" b="1"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30</a:t>
            </a:fld>
            <a:endParaRPr lang="en-US" dirty="0">
              <a:solidFill>
                <a:prstClr val="black"/>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3: Impact of Finding</a:t>
            </a:r>
            <a:endParaRPr lang="en-US" dirty="0"/>
          </a:p>
        </p:txBody>
      </p:sp>
      <p:sp>
        <p:nvSpPr>
          <p:cNvPr id="3" name="Content Placeholder 2"/>
          <p:cNvSpPr>
            <a:spLocks noGrp="1"/>
          </p:cNvSpPr>
          <p:nvPr>
            <p:ph idx="1"/>
          </p:nvPr>
        </p:nvSpPr>
        <p:spPr/>
        <p:txBody>
          <a:bodyPr/>
          <a:lstStyle/>
          <a:p>
            <a:r>
              <a:rPr lang="en-US" sz="2000" b="1" dirty="0" smtClean="0"/>
              <a:t>Auditor’s Office</a:t>
            </a:r>
          </a:p>
          <a:p>
            <a:pPr lvl="1"/>
            <a:r>
              <a:rPr lang="en-US" sz="1800" dirty="0" smtClean="0"/>
              <a:t>It is important that the appraised values are accurately reflected in the County's taxing system and on the tax bills because the assessed values are a product of the appraised values and the tax amounts due to the County are a product of the assessed values.  Inaccurate appraised values have the potential to cause the County's tax revenues to be misstated in its financial statements.</a:t>
            </a:r>
            <a:endParaRPr lang="en-US" sz="1800"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31</a:t>
            </a:fld>
            <a:endParaRPr lang="en-US" dirty="0">
              <a:solidFill>
                <a:prstClr val="black"/>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4</a:t>
            </a:r>
            <a:endParaRPr lang="en-US" dirty="0"/>
          </a:p>
        </p:txBody>
      </p:sp>
      <p:sp>
        <p:nvSpPr>
          <p:cNvPr id="3" name="Content Placeholder 2"/>
          <p:cNvSpPr>
            <a:spLocks noGrp="1"/>
          </p:cNvSpPr>
          <p:nvPr>
            <p:ph idx="1"/>
          </p:nvPr>
        </p:nvSpPr>
        <p:spPr/>
        <p:txBody>
          <a:bodyPr/>
          <a:lstStyle/>
          <a:p>
            <a:r>
              <a:rPr lang="en-US" sz="2000" i="1" dirty="0" smtClean="0"/>
              <a:t>For real properties that increased in value from the previous tax year, we recalculated the capped value by multiplying the market value as of the end of the previous tax year by 1.15.  Then, we compared the recalculation of the capped value to the capped value as reflected on the “Assessment Notice.” </a:t>
            </a:r>
          </a:p>
          <a:p>
            <a:pPr lvl="1"/>
            <a:r>
              <a:rPr lang="en-US" sz="1800" b="1" dirty="0" smtClean="0"/>
              <a:t>Finding</a:t>
            </a:r>
          </a:p>
          <a:p>
            <a:pPr lvl="2"/>
            <a:r>
              <a:rPr lang="en-US" sz="1600" dirty="0" smtClean="0"/>
              <a:t>The capped value listed on the “Assessment Notice” did not agree to the recalculated capped value of the properties as follows:</a:t>
            </a:r>
          </a:p>
          <a:p>
            <a:endParaRPr lang="en-US"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32</a:t>
            </a:fld>
            <a:endParaRPr lang="en-US" dirty="0">
              <a:solidFill>
                <a:prstClr val="black"/>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4: Analysis of Finding</a:t>
            </a:r>
            <a:endParaRPr lang="en-US" dirty="0"/>
          </a:p>
        </p:txBody>
      </p:sp>
      <p:graphicFrame>
        <p:nvGraphicFramePr>
          <p:cNvPr id="5" name="Content Placeholder 4"/>
          <p:cNvGraphicFramePr>
            <a:graphicFrameLocks noGrp="1"/>
          </p:cNvGraphicFramePr>
          <p:nvPr>
            <p:ph idx="1"/>
          </p:nvPr>
        </p:nvGraphicFramePr>
        <p:xfrm>
          <a:off x="914400" y="1600200"/>
          <a:ext cx="7772400" cy="2026920"/>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370840">
                <a:tc>
                  <a:txBody>
                    <a:bodyPr/>
                    <a:lstStyle/>
                    <a:p>
                      <a:pPr algn="ctr"/>
                      <a:r>
                        <a:rPr lang="en-US" dirty="0" smtClean="0"/>
                        <a:t>Department</a:t>
                      </a:r>
                      <a:endParaRPr lang="en-US" dirty="0"/>
                    </a:p>
                  </a:txBody>
                  <a:tcPr anchor="ctr"/>
                </a:tc>
                <a:tc>
                  <a:txBody>
                    <a:bodyPr/>
                    <a:lstStyle/>
                    <a:p>
                      <a:pPr algn="ctr"/>
                      <a:r>
                        <a:rPr lang="en-US" dirty="0" smtClean="0"/>
                        <a:t>Property Type</a:t>
                      </a:r>
                      <a:endParaRPr lang="en-US" dirty="0"/>
                    </a:p>
                  </a:txBody>
                  <a:tcPr anchor="ctr"/>
                </a:tc>
                <a:tc>
                  <a:txBody>
                    <a:bodyPr/>
                    <a:lstStyle/>
                    <a:p>
                      <a:pPr algn="ctr"/>
                      <a:r>
                        <a:rPr lang="en-US" dirty="0" smtClean="0"/>
                        <a:t>Sample</a:t>
                      </a:r>
                      <a:r>
                        <a:rPr lang="en-US" baseline="0" dirty="0" smtClean="0"/>
                        <a:t> Size</a:t>
                      </a:r>
                      <a:endParaRPr lang="en-US" dirty="0"/>
                    </a:p>
                  </a:txBody>
                  <a:tcPr anchor="ctr"/>
                </a:tc>
                <a:tc>
                  <a:txBody>
                    <a:bodyPr/>
                    <a:lstStyle/>
                    <a:p>
                      <a:pPr algn="ctr"/>
                      <a:r>
                        <a:rPr lang="en-US" dirty="0" smtClean="0"/>
                        <a:t># of Findings</a:t>
                      </a:r>
                      <a:endParaRPr lang="en-US" dirty="0"/>
                    </a:p>
                  </a:txBody>
                  <a:tcPr anchor="ctr"/>
                </a:tc>
                <a:tc>
                  <a:txBody>
                    <a:bodyPr/>
                    <a:lstStyle/>
                    <a:p>
                      <a:pPr algn="ctr"/>
                      <a:r>
                        <a:rPr lang="en-US" dirty="0" smtClean="0"/>
                        <a:t>Findings as a % of Sample Size</a:t>
                      </a:r>
                      <a:endParaRPr lang="en-US" dirty="0"/>
                    </a:p>
                  </a:txBody>
                  <a:tcPr anchor="ctr"/>
                </a:tc>
              </a:tr>
              <a:tr h="370840">
                <a:tc>
                  <a:txBody>
                    <a:bodyPr/>
                    <a:lstStyle/>
                    <a:p>
                      <a:pPr algn="ctr"/>
                      <a:r>
                        <a:rPr lang="en-US" dirty="0" smtClean="0"/>
                        <a:t>Assessor</a:t>
                      </a:r>
                      <a:endParaRPr lang="en-US" dirty="0"/>
                    </a:p>
                  </a:txBody>
                  <a:tcPr anchor="ctr"/>
                </a:tc>
                <a:tc>
                  <a:txBody>
                    <a:bodyPr/>
                    <a:lstStyle/>
                    <a:p>
                      <a:pPr algn="ctr"/>
                      <a:r>
                        <a:rPr lang="en-US" dirty="0" smtClean="0"/>
                        <a:t>4% Real</a:t>
                      </a:r>
                      <a:endParaRPr lang="en-US" dirty="0"/>
                    </a:p>
                  </a:txBody>
                  <a:tcPr anchor="ctr"/>
                </a:tc>
                <a:tc>
                  <a:txBody>
                    <a:bodyPr/>
                    <a:lstStyle/>
                    <a:p>
                      <a:pPr algn="ctr"/>
                      <a:r>
                        <a:rPr lang="en-US" dirty="0" smtClean="0"/>
                        <a:t>73</a:t>
                      </a:r>
                      <a:endParaRPr lang="en-US" dirty="0"/>
                    </a:p>
                  </a:txBody>
                  <a:tcPr anchor="ctr"/>
                </a:tc>
                <a:tc>
                  <a:txBody>
                    <a:bodyPr/>
                    <a:lstStyle/>
                    <a:p>
                      <a:pPr algn="ctr"/>
                      <a:r>
                        <a:rPr lang="en-US" dirty="0" smtClean="0"/>
                        <a:t>25</a:t>
                      </a:r>
                      <a:endParaRPr lang="en-US" dirty="0"/>
                    </a:p>
                  </a:txBody>
                  <a:tcPr anchor="ctr"/>
                </a:tc>
                <a:tc>
                  <a:txBody>
                    <a:bodyPr/>
                    <a:lstStyle/>
                    <a:p>
                      <a:pPr algn="ctr"/>
                      <a:r>
                        <a:rPr lang="en-US" dirty="0" smtClean="0"/>
                        <a:t>34%</a:t>
                      </a:r>
                      <a:endParaRPr lang="en-US" dirty="0"/>
                    </a:p>
                  </a:txBody>
                  <a:tcPr anchor="ctr"/>
                </a:tc>
              </a:tr>
              <a:tr h="370840">
                <a:tc>
                  <a:txBody>
                    <a:bodyPr/>
                    <a:lstStyle/>
                    <a:p>
                      <a:pPr algn="ctr"/>
                      <a:r>
                        <a:rPr lang="en-US" dirty="0" smtClean="0"/>
                        <a:t>Assessor</a:t>
                      </a:r>
                      <a:endParaRPr lang="en-US" dirty="0"/>
                    </a:p>
                  </a:txBody>
                  <a:tcPr anchor="ctr"/>
                </a:tc>
                <a:tc>
                  <a:txBody>
                    <a:bodyPr/>
                    <a:lstStyle/>
                    <a:p>
                      <a:pPr algn="ctr"/>
                      <a:r>
                        <a:rPr lang="en-US" dirty="0" smtClean="0"/>
                        <a:t>6% Real </a:t>
                      </a:r>
                      <a:endParaRPr lang="en-US" dirty="0"/>
                    </a:p>
                  </a:txBody>
                  <a:tcPr anchor="ctr"/>
                </a:tc>
                <a:tc>
                  <a:txBody>
                    <a:bodyPr/>
                    <a:lstStyle/>
                    <a:p>
                      <a:pPr algn="ctr"/>
                      <a:r>
                        <a:rPr lang="en-US" dirty="0" smtClean="0"/>
                        <a:t>73</a:t>
                      </a:r>
                      <a:endParaRPr lang="en-US" dirty="0"/>
                    </a:p>
                  </a:txBody>
                  <a:tcPr anchor="ctr"/>
                </a:tc>
                <a:tc>
                  <a:txBody>
                    <a:bodyPr/>
                    <a:lstStyle/>
                    <a:p>
                      <a:pPr algn="ctr"/>
                      <a:r>
                        <a:rPr lang="en-US" dirty="0" smtClean="0"/>
                        <a:t>12</a:t>
                      </a:r>
                      <a:endParaRPr lang="en-US" dirty="0"/>
                    </a:p>
                  </a:txBody>
                  <a:tcPr anchor="ctr"/>
                </a:tc>
                <a:tc>
                  <a:txBody>
                    <a:bodyPr/>
                    <a:lstStyle/>
                    <a:p>
                      <a:pPr algn="ctr"/>
                      <a:r>
                        <a:rPr lang="en-US" dirty="0" smtClean="0"/>
                        <a:t>16%</a:t>
                      </a:r>
                      <a:endParaRPr lang="en-US" dirty="0"/>
                    </a:p>
                  </a:txBody>
                  <a:tcPr anchor="ctr"/>
                </a:tc>
              </a:tr>
              <a:tr h="370840">
                <a:tc>
                  <a:txBody>
                    <a:bodyPr/>
                    <a:lstStyle/>
                    <a:p>
                      <a:pPr algn="ctr"/>
                      <a:r>
                        <a:rPr lang="en-US" b="1" dirty="0" smtClean="0"/>
                        <a:t>Total</a:t>
                      </a:r>
                      <a:endParaRPr lang="en-US" b="1" dirty="0"/>
                    </a:p>
                  </a:txBody>
                  <a:tcPr anchor="ctr"/>
                </a:tc>
                <a:tc>
                  <a:txBody>
                    <a:bodyPr/>
                    <a:lstStyle/>
                    <a:p>
                      <a:pPr algn="ctr"/>
                      <a:endParaRPr lang="en-US" b="1" dirty="0"/>
                    </a:p>
                  </a:txBody>
                  <a:tcPr anchor="ctr"/>
                </a:tc>
                <a:tc>
                  <a:txBody>
                    <a:bodyPr/>
                    <a:lstStyle/>
                    <a:p>
                      <a:pPr algn="ctr"/>
                      <a:r>
                        <a:rPr lang="en-US" b="1" dirty="0" smtClean="0"/>
                        <a:t>146</a:t>
                      </a:r>
                      <a:endParaRPr lang="en-US" b="1" dirty="0"/>
                    </a:p>
                  </a:txBody>
                  <a:tcPr anchor="ctr"/>
                </a:tc>
                <a:tc>
                  <a:txBody>
                    <a:bodyPr/>
                    <a:lstStyle/>
                    <a:p>
                      <a:pPr algn="ctr"/>
                      <a:r>
                        <a:rPr lang="en-US" b="1" dirty="0" smtClean="0"/>
                        <a:t>37</a:t>
                      </a:r>
                      <a:endParaRPr lang="en-US" b="1" dirty="0"/>
                    </a:p>
                  </a:txBody>
                  <a:tcPr anchor="ctr"/>
                </a:tc>
                <a:tc>
                  <a:txBody>
                    <a:bodyPr/>
                    <a:lstStyle/>
                    <a:p>
                      <a:pPr algn="ctr"/>
                      <a:r>
                        <a:rPr lang="en-US" b="1" dirty="0" smtClean="0"/>
                        <a:t>25%</a:t>
                      </a:r>
                      <a:endParaRPr lang="en-US" b="1" dirty="0"/>
                    </a:p>
                  </a:txBody>
                  <a:tcPr anchor="ctr"/>
                </a:tc>
              </a:tr>
            </a:tbl>
          </a:graphicData>
        </a:graphic>
      </p:graphicFrame>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33</a:t>
            </a:fld>
            <a:endParaRPr lang="en-US" dirty="0">
              <a:solidFill>
                <a:prstClr val="black"/>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Procedure 4: Management’s Response</a:t>
            </a:r>
            <a:endParaRPr lang="en-US" sz="3200" dirty="0"/>
          </a:p>
        </p:txBody>
      </p:sp>
      <p:sp>
        <p:nvSpPr>
          <p:cNvPr id="3" name="Content Placeholder 2"/>
          <p:cNvSpPr>
            <a:spLocks noGrp="1"/>
          </p:cNvSpPr>
          <p:nvPr>
            <p:ph idx="1"/>
          </p:nvPr>
        </p:nvSpPr>
        <p:spPr/>
        <p:txBody>
          <a:bodyPr/>
          <a:lstStyle/>
          <a:p>
            <a:r>
              <a:rPr lang="en-US" sz="2000" b="1" dirty="0" smtClean="0"/>
              <a:t>Assessor’s Office</a:t>
            </a:r>
          </a:p>
          <a:p>
            <a:pPr lvl="1"/>
            <a:r>
              <a:rPr lang="en-US" sz="1800" dirty="0" smtClean="0"/>
              <a:t>The capping procedures implemented by the South Carolina Department of Revenue calculated the capped value for each valuation line (land, building, garage, etc.) in stead of capping all the property in total.  This created differences in the calculations.  The 2010 legislation changed the capping calculation from valuation line capping to capping the total value.</a:t>
            </a:r>
          </a:p>
          <a:p>
            <a:pPr lvl="1"/>
            <a:endParaRPr lang="en-US" sz="1600" i="1" dirty="0" smtClean="0"/>
          </a:p>
          <a:p>
            <a:endParaRPr lang="en-US"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34</a:t>
            </a:fld>
            <a:endParaRPr lang="en-US" dirty="0">
              <a:solidFill>
                <a:prstClr val="black"/>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4: Impact of Finding</a:t>
            </a:r>
            <a:endParaRPr lang="en-US" dirty="0"/>
          </a:p>
        </p:txBody>
      </p:sp>
      <p:sp>
        <p:nvSpPr>
          <p:cNvPr id="3" name="Content Placeholder 2"/>
          <p:cNvSpPr>
            <a:spLocks noGrp="1"/>
          </p:cNvSpPr>
          <p:nvPr>
            <p:ph idx="1"/>
          </p:nvPr>
        </p:nvSpPr>
        <p:spPr/>
        <p:txBody>
          <a:bodyPr/>
          <a:lstStyle/>
          <a:p>
            <a:r>
              <a:rPr lang="en-US" sz="2000" b="1" dirty="0" smtClean="0"/>
              <a:t>Assessor’s Office</a:t>
            </a:r>
          </a:p>
          <a:p>
            <a:pPr lvl="1"/>
            <a:r>
              <a:rPr lang="en-US" sz="1800" dirty="0" smtClean="0"/>
              <a:t>Capped values drive the assessed values of properties.  If capped values are incorrect, the assessed values will be incorrect.  This will translate to incorrect tax amounts, which will cause the County's tax revenues  to be misstated in its financial statements.</a:t>
            </a:r>
            <a:endParaRPr lang="en-US" sz="1800"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35</a:t>
            </a:fld>
            <a:endParaRPr lang="en-US" dirty="0">
              <a:solidFill>
                <a:prstClr val="black"/>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5</a:t>
            </a:r>
            <a:endParaRPr lang="en-US" dirty="0"/>
          </a:p>
        </p:txBody>
      </p:sp>
      <p:sp>
        <p:nvSpPr>
          <p:cNvPr id="3" name="Content Placeholder 2"/>
          <p:cNvSpPr>
            <a:spLocks noGrp="1"/>
          </p:cNvSpPr>
          <p:nvPr>
            <p:ph idx="1"/>
          </p:nvPr>
        </p:nvSpPr>
        <p:spPr/>
        <p:txBody>
          <a:bodyPr/>
          <a:lstStyle/>
          <a:p>
            <a:r>
              <a:rPr lang="en-US" sz="2000" i="1" dirty="0" smtClean="0"/>
              <a:t>For real properties that received the Homestead Exemption, we examined the “Application for Homestead Exemption” signed by the taxpayer and approved by the County Auditor and a copy of the taxpayer’s driver’s license.  </a:t>
            </a:r>
          </a:p>
          <a:p>
            <a:pPr lvl="1"/>
            <a:r>
              <a:rPr lang="en-US" sz="1800" b="1" dirty="0" smtClean="0"/>
              <a:t>Finding</a:t>
            </a:r>
          </a:p>
          <a:p>
            <a:pPr lvl="2"/>
            <a:r>
              <a:rPr lang="en-US" sz="1600" dirty="0" smtClean="0"/>
              <a:t>An “Application for Homestead Exemption” was not kept on file as follows:</a:t>
            </a:r>
          </a:p>
          <a:p>
            <a:endParaRPr lang="en-US"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36</a:t>
            </a:fld>
            <a:endParaRPr lang="en-US" dirty="0">
              <a:solidFill>
                <a:prstClr val="black"/>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5: Analysis of Finding</a:t>
            </a:r>
            <a:endParaRPr lang="en-US" dirty="0"/>
          </a:p>
        </p:txBody>
      </p:sp>
      <p:graphicFrame>
        <p:nvGraphicFramePr>
          <p:cNvPr id="5" name="Content Placeholder 4"/>
          <p:cNvGraphicFramePr>
            <a:graphicFrameLocks noGrp="1"/>
          </p:cNvGraphicFramePr>
          <p:nvPr>
            <p:ph idx="1"/>
          </p:nvPr>
        </p:nvGraphicFramePr>
        <p:xfrm>
          <a:off x="914400" y="1600200"/>
          <a:ext cx="7772400" cy="1285240"/>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370840">
                <a:tc>
                  <a:txBody>
                    <a:bodyPr/>
                    <a:lstStyle/>
                    <a:p>
                      <a:pPr algn="ctr"/>
                      <a:r>
                        <a:rPr lang="en-US" dirty="0" smtClean="0"/>
                        <a:t>Department</a:t>
                      </a:r>
                      <a:endParaRPr lang="en-US" dirty="0"/>
                    </a:p>
                  </a:txBody>
                  <a:tcPr anchor="ctr"/>
                </a:tc>
                <a:tc>
                  <a:txBody>
                    <a:bodyPr/>
                    <a:lstStyle/>
                    <a:p>
                      <a:pPr algn="ctr"/>
                      <a:r>
                        <a:rPr lang="en-US" dirty="0" smtClean="0"/>
                        <a:t>Property Type</a:t>
                      </a:r>
                      <a:endParaRPr lang="en-US" dirty="0"/>
                    </a:p>
                  </a:txBody>
                  <a:tcPr anchor="ctr"/>
                </a:tc>
                <a:tc>
                  <a:txBody>
                    <a:bodyPr/>
                    <a:lstStyle/>
                    <a:p>
                      <a:pPr algn="ctr"/>
                      <a:r>
                        <a:rPr lang="en-US" dirty="0" smtClean="0"/>
                        <a:t>Sample</a:t>
                      </a:r>
                      <a:r>
                        <a:rPr lang="en-US" baseline="0" dirty="0" smtClean="0"/>
                        <a:t> Size</a:t>
                      </a:r>
                      <a:endParaRPr lang="en-US" dirty="0"/>
                    </a:p>
                  </a:txBody>
                  <a:tcPr anchor="ctr"/>
                </a:tc>
                <a:tc>
                  <a:txBody>
                    <a:bodyPr/>
                    <a:lstStyle/>
                    <a:p>
                      <a:pPr algn="ctr"/>
                      <a:r>
                        <a:rPr lang="en-US" dirty="0" smtClean="0"/>
                        <a:t># of Findings</a:t>
                      </a:r>
                      <a:endParaRPr lang="en-US" dirty="0"/>
                    </a:p>
                  </a:txBody>
                  <a:tcPr anchor="ctr"/>
                </a:tc>
                <a:tc>
                  <a:txBody>
                    <a:bodyPr/>
                    <a:lstStyle/>
                    <a:p>
                      <a:pPr algn="ctr"/>
                      <a:r>
                        <a:rPr lang="en-US" dirty="0" smtClean="0"/>
                        <a:t>Findings as a % of Sample</a:t>
                      </a:r>
                      <a:r>
                        <a:rPr lang="en-US" baseline="0" dirty="0" smtClean="0"/>
                        <a:t> Size</a:t>
                      </a:r>
                      <a:endParaRPr lang="en-US" dirty="0"/>
                    </a:p>
                  </a:txBody>
                  <a:tcPr anchor="ctr"/>
                </a:tc>
              </a:tr>
              <a:tr h="370840">
                <a:tc>
                  <a:txBody>
                    <a:bodyPr/>
                    <a:lstStyle/>
                    <a:p>
                      <a:pPr algn="ctr"/>
                      <a:r>
                        <a:rPr lang="en-US" dirty="0" smtClean="0"/>
                        <a:t>Auditor</a:t>
                      </a:r>
                      <a:endParaRPr lang="en-US" dirty="0"/>
                    </a:p>
                  </a:txBody>
                  <a:tcPr anchor="ctr"/>
                </a:tc>
                <a:tc>
                  <a:txBody>
                    <a:bodyPr/>
                    <a:lstStyle/>
                    <a:p>
                      <a:pPr algn="ctr"/>
                      <a:r>
                        <a:rPr lang="en-US" dirty="0" smtClean="0"/>
                        <a:t>4% Real </a:t>
                      </a:r>
                      <a:endParaRPr lang="en-US" dirty="0"/>
                    </a:p>
                  </a:txBody>
                  <a:tcPr anchor="ctr"/>
                </a:tc>
                <a:tc>
                  <a:txBody>
                    <a:bodyPr/>
                    <a:lstStyle/>
                    <a:p>
                      <a:pPr algn="ctr"/>
                      <a:r>
                        <a:rPr lang="en-US" dirty="0" smtClean="0"/>
                        <a:t>25</a:t>
                      </a:r>
                      <a:endParaRPr lang="en-US" dirty="0"/>
                    </a:p>
                  </a:txBody>
                  <a:tcPr anchor="ctr"/>
                </a:tc>
                <a:tc>
                  <a:txBody>
                    <a:bodyPr/>
                    <a:lstStyle/>
                    <a:p>
                      <a:pPr algn="ctr"/>
                      <a:r>
                        <a:rPr lang="en-US" dirty="0" smtClean="0"/>
                        <a:t>6</a:t>
                      </a:r>
                      <a:endParaRPr lang="en-US" dirty="0"/>
                    </a:p>
                  </a:txBody>
                  <a:tcPr anchor="ctr"/>
                </a:tc>
                <a:tc>
                  <a:txBody>
                    <a:bodyPr/>
                    <a:lstStyle/>
                    <a:p>
                      <a:pPr algn="ctr"/>
                      <a:r>
                        <a:rPr lang="en-US" dirty="0" smtClean="0"/>
                        <a:t>24%</a:t>
                      </a:r>
                      <a:endParaRPr lang="en-US" dirty="0"/>
                    </a:p>
                  </a:txBody>
                  <a:tcPr anchor="ctr"/>
                </a:tc>
              </a:tr>
            </a:tbl>
          </a:graphicData>
        </a:graphic>
      </p:graphicFrame>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37</a:t>
            </a:fld>
            <a:endParaRPr lang="en-US" dirty="0">
              <a:solidFill>
                <a:prstClr val="black"/>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Procedure 5: Management’s Response</a:t>
            </a:r>
            <a:endParaRPr lang="en-US" sz="3200" dirty="0"/>
          </a:p>
        </p:txBody>
      </p:sp>
      <p:sp>
        <p:nvSpPr>
          <p:cNvPr id="3" name="Content Placeholder 2"/>
          <p:cNvSpPr>
            <a:spLocks noGrp="1"/>
          </p:cNvSpPr>
          <p:nvPr>
            <p:ph idx="1"/>
          </p:nvPr>
        </p:nvSpPr>
        <p:spPr/>
        <p:txBody>
          <a:bodyPr/>
          <a:lstStyle/>
          <a:p>
            <a:r>
              <a:rPr lang="en-US" sz="2000" b="1" dirty="0" smtClean="0"/>
              <a:t>Auditor’s Office</a:t>
            </a:r>
          </a:p>
          <a:p>
            <a:pPr lvl="1"/>
            <a:r>
              <a:rPr lang="en-US" sz="1800" dirty="0" smtClean="0"/>
              <a:t>The Auditor's office did not provide a management response related to these findings as of the date of this report.</a:t>
            </a:r>
          </a:p>
          <a:p>
            <a:pPr lvl="2">
              <a:buNone/>
            </a:pPr>
            <a:endParaRPr lang="en-US" sz="1400" b="1" dirty="0" smtClean="0"/>
          </a:p>
          <a:p>
            <a:endParaRPr lang="en-US" sz="2000" dirty="0" smtClean="0"/>
          </a:p>
          <a:p>
            <a:pPr lvl="2"/>
            <a:endParaRPr lang="en-US" sz="1400"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38</a:t>
            </a:fld>
            <a:endParaRPr lang="en-US" dirty="0">
              <a:solidFill>
                <a:prstClr val="black"/>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5: Impact of Finding</a:t>
            </a:r>
            <a:endParaRPr lang="en-US" dirty="0"/>
          </a:p>
        </p:txBody>
      </p:sp>
      <p:sp>
        <p:nvSpPr>
          <p:cNvPr id="3" name="Content Placeholder 2"/>
          <p:cNvSpPr>
            <a:spLocks noGrp="1"/>
          </p:cNvSpPr>
          <p:nvPr>
            <p:ph idx="1"/>
          </p:nvPr>
        </p:nvSpPr>
        <p:spPr/>
        <p:txBody>
          <a:bodyPr/>
          <a:lstStyle/>
          <a:p>
            <a:r>
              <a:rPr lang="en-US" sz="2000" b="1" dirty="0" smtClean="0"/>
              <a:t>Auditor’s Office</a:t>
            </a:r>
          </a:p>
          <a:p>
            <a:pPr lvl="1"/>
            <a:r>
              <a:rPr lang="en-US" sz="1800" dirty="0" smtClean="0"/>
              <a:t>"Applications for Homestead Exemptions" should be kept on file, so evidence exists that the taxpayer is receiving a valid exemption.  Without evidence that the taxpayer completed this application, the risk that a taxpayer received this exemption in an erroneous or fraudulent manner increases.</a:t>
            </a:r>
            <a:endParaRPr lang="en-US" sz="1800"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39</a:t>
            </a:fld>
            <a:endParaRPr lang="en-US" dirty="0">
              <a:solidFill>
                <a:prstClr val="black"/>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of the Engagement</a:t>
            </a:r>
            <a:endParaRPr lang="en-US" dirty="0"/>
          </a:p>
        </p:txBody>
      </p:sp>
      <p:sp>
        <p:nvSpPr>
          <p:cNvPr id="3" name="Content Placeholder 2"/>
          <p:cNvSpPr>
            <a:spLocks noGrp="1"/>
          </p:cNvSpPr>
          <p:nvPr>
            <p:ph idx="1"/>
          </p:nvPr>
        </p:nvSpPr>
        <p:spPr/>
        <p:txBody>
          <a:bodyPr/>
          <a:lstStyle/>
          <a:p>
            <a:r>
              <a:rPr lang="en-US" sz="2200" dirty="0" smtClean="0"/>
              <a:t>We gained an understanding of the processes in place related to accounting for property tax transactions and the internal controls surrounding these transactions.</a:t>
            </a:r>
          </a:p>
          <a:p>
            <a:pPr lvl="1"/>
            <a:r>
              <a:rPr lang="en-US" sz="2000" b="1" dirty="0" smtClean="0"/>
              <a:t>Auditor’s Office</a:t>
            </a:r>
          </a:p>
          <a:p>
            <a:pPr lvl="2"/>
            <a:r>
              <a:rPr lang="en-US" sz="1800" dirty="0" smtClean="0"/>
              <a:t>Furniture and Fixtures</a:t>
            </a:r>
          </a:p>
          <a:p>
            <a:pPr lvl="2"/>
            <a:r>
              <a:rPr lang="en-US" sz="1800" dirty="0" smtClean="0"/>
              <a:t>Watercraft</a:t>
            </a:r>
          </a:p>
          <a:p>
            <a:pPr lvl="2"/>
            <a:r>
              <a:rPr lang="en-US" sz="1800" dirty="0" smtClean="0"/>
              <a:t>Automobiles</a:t>
            </a:r>
          </a:p>
          <a:p>
            <a:pPr lvl="1"/>
            <a:r>
              <a:rPr lang="en-US" sz="2000" b="1" dirty="0" smtClean="0"/>
              <a:t>Assessor’s Office</a:t>
            </a:r>
          </a:p>
          <a:p>
            <a:pPr lvl="2"/>
            <a:r>
              <a:rPr lang="en-US" sz="1800" dirty="0" smtClean="0"/>
              <a:t>Mobile Homes</a:t>
            </a:r>
          </a:p>
          <a:p>
            <a:pPr lvl="2"/>
            <a:r>
              <a:rPr lang="en-US" sz="1800" dirty="0" smtClean="0"/>
              <a:t>4% Real Property</a:t>
            </a:r>
          </a:p>
          <a:p>
            <a:pPr lvl="2"/>
            <a:r>
              <a:rPr lang="en-US" sz="1800" dirty="0" smtClean="0"/>
              <a:t>6% Real Property</a:t>
            </a:r>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4</a:t>
            </a:fld>
            <a:endParaRPr lang="en-US" dirty="0">
              <a:solidFill>
                <a:prstClr val="black"/>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6</a:t>
            </a:r>
            <a:endParaRPr lang="en-US" dirty="0"/>
          </a:p>
        </p:txBody>
      </p:sp>
      <p:sp>
        <p:nvSpPr>
          <p:cNvPr id="3" name="Content Placeholder 2"/>
          <p:cNvSpPr>
            <a:spLocks noGrp="1"/>
          </p:cNvSpPr>
          <p:nvPr>
            <p:ph idx="1"/>
          </p:nvPr>
        </p:nvSpPr>
        <p:spPr/>
        <p:txBody>
          <a:bodyPr/>
          <a:lstStyle/>
          <a:p>
            <a:r>
              <a:rPr lang="en-US" sz="2000" i="1" dirty="0" smtClean="0"/>
              <a:t>For real properties that received the Homestead Exemption, we compared a copy of the taxpayer's driver's license to the "Application for Homestead Exemption" to determine if a driver’s license copy was maintained for each application.</a:t>
            </a:r>
          </a:p>
          <a:p>
            <a:pPr lvl="1"/>
            <a:r>
              <a:rPr lang="en-US" sz="1800" b="1" dirty="0" smtClean="0"/>
              <a:t>Finding</a:t>
            </a:r>
          </a:p>
          <a:p>
            <a:pPr lvl="2"/>
            <a:r>
              <a:rPr lang="en-US" sz="1600" dirty="0" smtClean="0"/>
              <a:t>A copy of the taxpayer's driver's license was not kept on file as follows:</a:t>
            </a:r>
          </a:p>
          <a:p>
            <a:endParaRPr lang="en-US"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40</a:t>
            </a:fld>
            <a:endParaRPr lang="en-US" dirty="0">
              <a:solidFill>
                <a:prstClr val="black"/>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6: Analysis of Finding</a:t>
            </a:r>
            <a:endParaRPr lang="en-US" dirty="0"/>
          </a:p>
        </p:txBody>
      </p:sp>
      <p:graphicFrame>
        <p:nvGraphicFramePr>
          <p:cNvPr id="5" name="Content Placeholder 4"/>
          <p:cNvGraphicFramePr>
            <a:graphicFrameLocks noGrp="1"/>
          </p:cNvGraphicFramePr>
          <p:nvPr>
            <p:ph idx="1"/>
          </p:nvPr>
        </p:nvGraphicFramePr>
        <p:xfrm>
          <a:off x="914400" y="1600200"/>
          <a:ext cx="7772400" cy="2026920"/>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370840">
                <a:tc>
                  <a:txBody>
                    <a:bodyPr/>
                    <a:lstStyle/>
                    <a:p>
                      <a:pPr algn="ctr"/>
                      <a:r>
                        <a:rPr lang="en-US" dirty="0" smtClean="0"/>
                        <a:t>Department</a:t>
                      </a:r>
                      <a:endParaRPr lang="en-US" dirty="0"/>
                    </a:p>
                  </a:txBody>
                  <a:tcPr anchor="ctr"/>
                </a:tc>
                <a:tc>
                  <a:txBody>
                    <a:bodyPr/>
                    <a:lstStyle/>
                    <a:p>
                      <a:pPr algn="ctr"/>
                      <a:r>
                        <a:rPr lang="en-US" dirty="0" smtClean="0"/>
                        <a:t>Property Type</a:t>
                      </a:r>
                      <a:endParaRPr lang="en-US" dirty="0"/>
                    </a:p>
                  </a:txBody>
                  <a:tcPr anchor="ctr"/>
                </a:tc>
                <a:tc>
                  <a:txBody>
                    <a:bodyPr/>
                    <a:lstStyle/>
                    <a:p>
                      <a:pPr algn="ctr"/>
                      <a:r>
                        <a:rPr lang="en-US" dirty="0" smtClean="0"/>
                        <a:t>Sample</a:t>
                      </a:r>
                      <a:r>
                        <a:rPr lang="en-US" baseline="0" dirty="0" smtClean="0"/>
                        <a:t> Size</a:t>
                      </a:r>
                      <a:endParaRPr lang="en-US" dirty="0"/>
                    </a:p>
                  </a:txBody>
                  <a:tcPr anchor="ctr"/>
                </a:tc>
                <a:tc>
                  <a:txBody>
                    <a:bodyPr/>
                    <a:lstStyle/>
                    <a:p>
                      <a:pPr algn="ctr"/>
                      <a:r>
                        <a:rPr lang="en-US" dirty="0" smtClean="0"/>
                        <a:t># of Findings</a:t>
                      </a:r>
                      <a:endParaRPr lang="en-US" dirty="0"/>
                    </a:p>
                  </a:txBody>
                  <a:tcPr anchor="ctr"/>
                </a:tc>
                <a:tc>
                  <a:txBody>
                    <a:bodyPr/>
                    <a:lstStyle/>
                    <a:p>
                      <a:pPr algn="ctr"/>
                      <a:r>
                        <a:rPr lang="en-US" dirty="0" smtClean="0"/>
                        <a:t>Findings as a % of Sample</a:t>
                      </a:r>
                      <a:r>
                        <a:rPr lang="en-US" baseline="0" dirty="0" smtClean="0"/>
                        <a:t> Size</a:t>
                      </a:r>
                      <a:endParaRPr lang="en-US" dirty="0"/>
                    </a:p>
                  </a:txBody>
                  <a:tcPr anchor="ctr"/>
                </a:tc>
              </a:tr>
              <a:tr h="370840">
                <a:tc>
                  <a:txBody>
                    <a:bodyPr/>
                    <a:lstStyle/>
                    <a:p>
                      <a:pPr algn="ctr"/>
                      <a:r>
                        <a:rPr lang="en-US" dirty="0" smtClean="0"/>
                        <a:t>Auditor</a:t>
                      </a:r>
                      <a:endParaRPr lang="en-US" dirty="0"/>
                    </a:p>
                  </a:txBody>
                  <a:tcPr anchor="ctr"/>
                </a:tc>
                <a:tc>
                  <a:txBody>
                    <a:bodyPr/>
                    <a:lstStyle/>
                    <a:p>
                      <a:pPr algn="ctr"/>
                      <a:r>
                        <a:rPr lang="en-US" dirty="0" smtClean="0"/>
                        <a:t>Mobile</a:t>
                      </a:r>
                      <a:r>
                        <a:rPr lang="en-US" baseline="0" dirty="0" smtClean="0"/>
                        <a:t> Home</a:t>
                      </a:r>
                      <a:endParaRPr lang="en-US" dirty="0"/>
                    </a:p>
                  </a:txBody>
                  <a:tcPr anchor="ctr"/>
                </a:tc>
                <a:tc>
                  <a:txBody>
                    <a:bodyPr/>
                    <a:lstStyle/>
                    <a:p>
                      <a:pPr algn="ctr"/>
                      <a:r>
                        <a:rPr lang="en-US" dirty="0" smtClean="0"/>
                        <a:t>3</a:t>
                      </a:r>
                      <a:endParaRPr lang="en-US" dirty="0"/>
                    </a:p>
                  </a:txBody>
                  <a:tcPr anchor="ctr"/>
                </a:tc>
                <a:tc>
                  <a:txBody>
                    <a:bodyPr/>
                    <a:lstStyle/>
                    <a:p>
                      <a:pPr algn="ctr"/>
                      <a:r>
                        <a:rPr lang="en-US" dirty="0" smtClean="0"/>
                        <a:t>3</a:t>
                      </a:r>
                      <a:endParaRPr lang="en-US" dirty="0"/>
                    </a:p>
                  </a:txBody>
                  <a:tcPr anchor="ctr"/>
                </a:tc>
                <a:tc>
                  <a:txBody>
                    <a:bodyPr/>
                    <a:lstStyle/>
                    <a:p>
                      <a:pPr algn="ctr"/>
                      <a:r>
                        <a:rPr lang="en-US" dirty="0" smtClean="0"/>
                        <a:t>100%</a:t>
                      </a:r>
                      <a:endParaRPr lang="en-US" dirty="0"/>
                    </a:p>
                  </a:txBody>
                  <a:tcPr anchor="ctr"/>
                </a:tc>
              </a:tr>
              <a:tr h="370840">
                <a:tc>
                  <a:txBody>
                    <a:bodyPr/>
                    <a:lstStyle/>
                    <a:p>
                      <a:pPr algn="ctr"/>
                      <a:r>
                        <a:rPr lang="en-US" dirty="0" smtClean="0"/>
                        <a:t>Auditor</a:t>
                      </a:r>
                      <a:endParaRPr lang="en-US" dirty="0"/>
                    </a:p>
                  </a:txBody>
                  <a:tcPr anchor="ctr"/>
                </a:tc>
                <a:tc>
                  <a:txBody>
                    <a:bodyPr/>
                    <a:lstStyle/>
                    <a:p>
                      <a:pPr algn="ctr"/>
                      <a:r>
                        <a:rPr lang="en-US" dirty="0" smtClean="0"/>
                        <a:t>4% Real </a:t>
                      </a:r>
                      <a:endParaRPr lang="en-US" dirty="0"/>
                    </a:p>
                  </a:txBody>
                  <a:tcPr anchor="ctr"/>
                </a:tc>
                <a:tc>
                  <a:txBody>
                    <a:bodyPr/>
                    <a:lstStyle/>
                    <a:p>
                      <a:pPr algn="ctr"/>
                      <a:r>
                        <a:rPr lang="en-US" dirty="0" smtClean="0"/>
                        <a:t>25</a:t>
                      </a:r>
                      <a:endParaRPr lang="en-US" dirty="0"/>
                    </a:p>
                  </a:txBody>
                  <a:tcPr anchor="ctr"/>
                </a:tc>
                <a:tc>
                  <a:txBody>
                    <a:bodyPr/>
                    <a:lstStyle/>
                    <a:p>
                      <a:pPr algn="ctr"/>
                      <a:r>
                        <a:rPr lang="en-US" dirty="0" smtClean="0"/>
                        <a:t>15</a:t>
                      </a:r>
                      <a:endParaRPr lang="en-US" dirty="0"/>
                    </a:p>
                  </a:txBody>
                  <a:tcPr anchor="ctr"/>
                </a:tc>
                <a:tc>
                  <a:txBody>
                    <a:bodyPr/>
                    <a:lstStyle/>
                    <a:p>
                      <a:pPr algn="ctr"/>
                      <a:r>
                        <a:rPr lang="en-US" dirty="0" smtClean="0"/>
                        <a:t>60%</a:t>
                      </a:r>
                      <a:endParaRPr lang="en-US" dirty="0"/>
                    </a:p>
                  </a:txBody>
                  <a:tcPr anchor="ctr"/>
                </a:tc>
              </a:tr>
              <a:tr h="370840">
                <a:tc>
                  <a:txBody>
                    <a:bodyPr/>
                    <a:lstStyle/>
                    <a:p>
                      <a:pPr algn="ctr"/>
                      <a:r>
                        <a:rPr lang="en-US" b="1" dirty="0" smtClean="0"/>
                        <a:t>Total</a:t>
                      </a:r>
                      <a:endParaRPr lang="en-US" b="1" dirty="0"/>
                    </a:p>
                  </a:txBody>
                  <a:tcPr anchor="ctr"/>
                </a:tc>
                <a:tc>
                  <a:txBody>
                    <a:bodyPr/>
                    <a:lstStyle/>
                    <a:p>
                      <a:pPr algn="ctr"/>
                      <a:endParaRPr lang="en-US" b="1" dirty="0"/>
                    </a:p>
                  </a:txBody>
                  <a:tcPr anchor="ctr"/>
                </a:tc>
                <a:tc>
                  <a:txBody>
                    <a:bodyPr/>
                    <a:lstStyle/>
                    <a:p>
                      <a:pPr algn="ctr"/>
                      <a:r>
                        <a:rPr lang="en-US" b="1" dirty="0" smtClean="0"/>
                        <a:t>28</a:t>
                      </a:r>
                      <a:endParaRPr lang="en-US" b="1" dirty="0"/>
                    </a:p>
                  </a:txBody>
                  <a:tcPr anchor="ctr"/>
                </a:tc>
                <a:tc>
                  <a:txBody>
                    <a:bodyPr/>
                    <a:lstStyle/>
                    <a:p>
                      <a:pPr algn="ctr"/>
                      <a:r>
                        <a:rPr lang="en-US" b="1" dirty="0" smtClean="0"/>
                        <a:t>18</a:t>
                      </a:r>
                      <a:endParaRPr lang="en-US" b="1" dirty="0"/>
                    </a:p>
                  </a:txBody>
                  <a:tcPr anchor="ctr"/>
                </a:tc>
                <a:tc>
                  <a:txBody>
                    <a:bodyPr/>
                    <a:lstStyle/>
                    <a:p>
                      <a:pPr algn="ctr"/>
                      <a:r>
                        <a:rPr lang="en-US" b="1" dirty="0" smtClean="0"/>
                        <a:t>64%</a:t>
                      </a:r>
                      <a:endParaRPr lang="en-US" b="1" dirty="0"/>
                    </a:p>
                  </a:txBody>
                  <a:tcPr anchor="ctr"/>
                </a:tc>
              </a:tr>
            </a:tbl>
          </a:graphicData>
        </a:graphic>
      </p:graphicFrame>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41</a:t>
            </a:fld>
            <a:endParaRPr lang="en-US" dirty="0">
              <a:solidFill>
                <a:prstClr val="black"/>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Procedure 6: Management’s Response</a:t>
            </a:r>
            <a:endParaRPr lang="en-US" sz="3200" dirty="0"/>
          </a:p>
        </p:txBody>
      </p:sp>
      <p:sp>
        <p:nvSpPr>
          <p:cNvPr id="3" name="Content Placeholder 2"/>
          <p:cNvSpPr>
            <a:spLocks noGrp="1"/>
          </p:cNvSpPr>
          <p:nvPr>
            <p:ph idx="1"/>
          </p:nvPr>
        </p:nvSpPr>
        <p:spPr/>
        <p:txBody>
          <a:bodyPr/>
          <a:lstStyle/>
          <a:p>
            <a:r>
              <a:rPr lang="en-US" sz="2000" b="1" dirty="0" smtClean="0"/>
              <a:t>Auditor’s Office</a:t>
            </a:r>
          </a:p>
          <a:p>
            <a:pPr lvl="1"/>
            <a:r>
              <a:rPr lang="en-US" sz="1800" dirty="0" smtClean="0"/>
              <a:t>The Auditor's office did not provide a management response related to these findings as of the date of this report.</a:t>
            </a:r>
          </a:p>
          <a:p>
            <a:pPr lvl="2">
              <a:buNone/>
            </a:pPr>
            <a:endParaRPr lang="en-US" sz="1600" b="1" dirty="0" smtClean="0"/>
          </a:p>
          <a:p>
            <a:pPr>
              <a:buNone/>
            </a:pPr>
            <a:endParaRPr lang="en-US" sz="2000" dirty="0" smtClean="0"/>
          </a:p>
          <a:p>
            <a:endParaRPr lang="en-US" sz="2000" dirty="0" smtClean="0"/>
          </a:p>
          <a:p>
            <a:pPr lvl="2"/>
            <a:endParaRPr lang="en-US"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42</a:t>
            </a:fld>
            <a:endParaRPr lang="en-US" dirty="0">
              <a:solidFill>
                <a:prstClr val="black"/>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6: Impact of Finding</a:t>
            </a:r>
            <a:endParaRPr lang="en-US" dirty="0"/>
          </a:p>
        </p:txBody>
      </p:sp>
      <p:sp>
        <p:nvSpPr>
          <p:cNvPr id="3" name="Content Placeholder 2"/>
          <p:cNvSpPr>
            <a:spLocks noGrp="1"/>
          </p:cNvSpPr>
          <p:nvPr>
            <p:ph idx="1"/>
          </p:nvPr>
        </p:nvSpPr>
        <p:spPr/>
        <p:txBody>
          <a:bodyPr/>
          <a:lstStyle/>
          <a:p>
            <a:r>
              <a:rPr lang="en-US" sz="2000" b="1" dirty="0" smtClean="0"/>
              <a:t>Auditor’s Office</a:t>
            </a:r>
          </a:p>
          <a:p>
            <a:pPr lvl="1"/>
            <a:r>
              <a:rPr lang="en-US" sz="1800" dirty="0" smtClean="0"/>
              <a:t>It is the Auditor's Office policy to obtain a copy of the taxpayer's driver's license when the taxpayer applies for the Homestead Exemption.  This is so the Auditor's Office can verify the taxpayer and his or her age.  Without a copy of the driver's license kept on file, there is no evidence that the taxpayer's age and other information was verified prior to receiving the exemption.  This increases the risk that the taxpayer received the exemption erroneously or fraudulently.</a:t>
            </a:r>
            <a:endParaRPr lang="en-US" sz="1800"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43</a:t>
            </a:fld>
            <a:endParaRPr lang="en-US" dirty="0">
              <a:solidFill>
                <a:prstClr val="black"/>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9</a:t>
            </a:r>
            <a:endParaRPr lang="en-US" dirty="0"/>
          </a:p>
        </p:txBody>
      </p:sp>
      <p:sp>
        <p:nvSpPr>
          <p:cNvPr id="3" name="Content Placeholder 2"/>
          <p:cNvSpPr>
            <a:spLocks noGrp="1"/>
          </p:cNvSpPr>
          <p:nvPr>
            <p:ph idx="1"/>
          </p:nvPr>
        </p:nvSpPr>
        <p:spPr/>
        <p:txBody>
          <a:bodyPr/>
          <a:lstStyle/>
          <a:p>
            <a:r>
              <a:rPr lang="en-US" sz="2000" i="1" dirty="0" smtClean="0"/>
              <a:t>For each of the following property types selected, we recalculated the assessed value from information reflected on Manatron and compared it to the assessment ratio reflected on the tax bill.</a:t>
            </a:r>
          </a:p>
          <a:p>
            <a:pPr lvl="1"/>
            <a:r>
              <a:rPr lang="en-US" sz="1800" b="1" dirty="0" smtClean="0"/>
              <a:t>Finding</a:t>
            </a:r>
          </a:p>
          <a:p>
            <a:pPr lvl="2"/>
            <a:r>
              <a:rPr lang="en-US" sz="1600" dirty="0" smtClean="0"/>
              <a:t>We noted differences between the recalculated assessed value and the assessed value reflected on the tax bill as follows:</a:t>
            </a:r>
          </a:p>
          <a:p>
            <a:endParaRPr lang="en-US"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44</a:t>
            </a:fld>
            <a:endParaRPr lang="en-US" dirty="0">
              <a:solidFill>
                <a:prstClr val="black"/>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9: Analysis of Finding</a:t>
            </a:r>
            <a:endParaRPr lang="en-US" dirty="0"/>
          </a:p>
        </p:txBody>
      </p:sp>
      <p:graphicFrame>
        <p:nvGraphicFramePr>
          <p:cNvPr id="5" name="Content Placeholder 4"/>
          <p:cNvGraphicFramePr>
            <a:graphicFrameLocks noGrp="1"/>
          </p:cNvGraphicFramePr>
          <p:nvPr>
            <p:ph idx="1"/>
          </p:nvPr>
        </p:nvGraphicFramePr>
        <p:xfrm>
          <a:off x="914400" y="1600200"/>
          <a:ext cx="7772400" cy="2768600"/>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370840">
                <a:tc>
                  <a:txBody>
                    <a:bodyPr/>
                    <a:lstStyle/>
                    <a:p>
                      <a:pPr algn="ctr"/>
                      <a:r>
                        <a:rPr lang="en-US" dirty="0" smtClean="0"/>
                        <a:t>Department</a:t>
                      </a:r>
                      <a:endParaRPr lang="en-US" dirty="0"/>
                    </a:p>
                  </a:txBody>
                  <a:tcPr anchor="ctr"/>
                </a:tc>
                <a:tc>
                  <a:txBody>
                    <a:bodyPr/>
                    <a:lstStyle/>
                    <a:p>
                      <a:pPr algn="ctr"/>
                      <a:r>
                        <a:rPr lang="en-US" dirty="0" smtClean="0"/>
                        <a:t>Property Type</a:t>
                      </a:r>
                      <a:endParaRPr lang="en-US" dirty="0"/>
                    </a:p>
                  </a:txBody>
                  <a:tcPr anchor="ctr"/>
                </a:tc>
                <a:tc>
                  <a:txBody>
                    <a:bodyPr/>
                    <a:lstStyle/>
                    <a:p>
                      <a:pPr algn="ctr"/>
                      <a:r>
                        <a:rPr lang="en-US" dirty="0" smtClean="0"/>
                        <a:t>Sample</a:t>
                      </a:r>
                      <a:r>
                        <a:rPr lang="en-US" baseline="0" dirty="0" smtClean="0"/>
                        <a:t> Size</a:t>
                      </a:r>
                      <a:endParaRPr lang="en-US" dirty="0"/>
                    </a:p>
                  </a:txBody>
                  <a:tcPr anchor="ctr"/>
                </a:tc>
                <a:tc>
                  <a:txBody>
                    <a:bodyPr/>
                    <a:lstStyle/>
                    <a:p>
                      <a:pPr algn="ctr"/>
                      <a:r>
                        <a:rPr lang="en-US" dirty="0" smtClean="0"/>
                        <a:t># of Findings</a:t>
                      </a:r>
                      <a:endParaRPr lang="en-US" dirty="0"/>
                    </a:p>
                  </a:txBody>
                  <a:tcPr anchor="ctr"/>
                </a:tc>
                <a:tc>
                  <a:txBody>
                    <a:bodyPr/>
                    <a:lstStyle/>
                    <a:p>
                      <a:pPr algn="ctr"/>
                      <a:r>
                        <a:rPr lang="en-US" dirty="0" smtClean="0"/>
                        <a:t>Findings as a % of Sample</a:t>
                      </a:r>
                      <a:r>
                        <a:rPr lang="en-US" baseline="0" dirty="0" smtClean="0"/>
                        <a:t> Size</a:t>
                      </a:r>
                      <a:endParaRPr lang="en-US" dirty="0"/>
                    </a:p>
                  </a:txBody>
                  <a:tcPr anchor="ctr"/>
                </a:tc>
              </a:tr>
              <a:tr h="370840">
                <a:tc>
                  <a:txBody>
                    <a:bodyPr/>
                    <a:lstStyle/>
                    <a:p>
                      <a:pPr algn="ctr"/>
                      <a:r>
                        <a:rPr lang="en-US" dirty="0" smtClean="0"/>
                        <a:t>Assessor</a:t>
                      </a:r>
                      <a:endParaRPr lang="en-US" dirty="0"/>
                    </a:p>
                  </a:txBody>
                  <a:tcPr anchor="ctr"/>
                </a:tc>
                <a:tc>
                  <a:txBody>
                    <a:bodyPr/>
                    <a:lstStyle/>
                    <a:p>
                      <a:pPr algn="ctr"/>
                      <a:r>
                        <a:rPr lang="en-US" dirty="0" smtClean="0"/>
                        <a:t>Mobile Home</a:t>
                      </a:r>
                      <a:endParaRPr lang="en-US" dirty="0"/>
                    </a:p>
                  </a:txBody>
                  <a:tcPr anchor="ctr"/>
                </a:tc>
                <a:tc>
                  <a:txBody>
                    <a:bodyPr/>
                    <a:lstStyle/>
                    <a:p>
                      <a:pPr algn="ctr"/>
                      <a:r>
                        <a:rPr lang="en-US" dirty="0" smtClean="0"/>
                        <a:t>80</a:t>
                      </a:r>
                      <a:endParaRPr lang="en-US" dirty="0"/>
                    </a:p>
                  </a:txBody>
                  <a:tcPr anchor="ctr"/>
                </a:tc>
                <a:tc>
                  <a:txBody>
                    <a:bodyPr/>
                    <a:lstStyle/>
                    <a:p>
                      <a:pPr algn="ctr"/>
                      <a:r>
                        <a:rPr lang="en-US" dirty="0" smtClean="0"/>
                        <a:t>1</a:t>
                      </a:r>
                      <a:endParaRPr lang="en-US" dirty="0"/>
                    </a:p>
                  </a:txBody>
                  <a:tcPr anchor="ctr"/>
                </a:tc>
                <a:tc>
                  <a:txBody>
                    <a:bodyPr/>
                    <a:lstStyle/>
                    <a:p>
                      <a:pPr algn="ctr"/>
                      <a:r>
                        <a:rPr lang="en-US" dirty="0" smtClean="0"/>
                        <a:t>1%</a:t>
                      </a:r>
                      <a:endParaRPr lang="en-US" dirty="0"/>
                    </a:p>
                  </a:txBody>
                  <a:tcPr anchor="ctr"/>
                </a:tc>
              </a:tr>
              <a:tr h="370840">
                <a:tc>
                  <a:txBody>
                    <a:bodyPr/>
                    <a:lstStyle/>
                    <a:p>
                      <a:pPr algn="ctr"/>
                      <a:r>
                        <a:rPr lang="en-US" dirty="0" smtClean="0"/>
                        <a:t>Assessor</a:t>
                      </a:r>
                      <a:endParaRPr lang="en-US" dirty="0"/>
                    </a:p>
                  </a:txBody>
                  <a:tcPr anchor="ctr"/>
                </a:tc>
                <a:tc>
                  <a:txBody>
                    <a:bodyPr/>
                    <a:lstStyle/>
                    <a:p>
                      <a:pPr algn="ctr"/>
                      <a:r>
                        <a:rPr lang="en-US" dirty="0" smtClean="0"/>
                        <a:t>4% Real </a:t>
                      </a:r>
                      <a:endParaRPr lang="en-US" dirty="0"/>
                    </a:p>
                  </a:txBody>
                  <a:tcPr anchor="ctr"/>
                </a:tc>
                <a:tc>
                  <a:txBody>
                    <a:bodyPr/>
                    <a:lstStyle/>
                    <a:p>
                      <a:pPr algn="ctr"/>
                      <a:r>
                        <a:rPr lang="en-US" dirty="0" smtClean="0"/>
                        <a:t>80</a:t>
                      </a:r>
                      <a:endParaRPr lang="en-US" dirty="0"/>
                    </a:p>
                  </a:txBody>
                  <a:tcPr anchor="ctr"/>
                </a:tc>
                <a:tc>
                  <a:txBody>
                    <a:bodyPr/>
                    <a:lstStyle/>
                    <a:p>
                      <a:pPr algn="ctr"/>
                      <a:r>
                        <a:rPr lang="en-US" dirty="0" smtClean="0"/>
                        <a:t>14</a:t>
                      </a:r>
                      <a:endParaRPr lang="en-US" dirty="0"/>
                    </a:p>
                  </a:txBody>
                  <a:tcPr anchor="ctr"/>
                </a:tc>
                <a:tc>
                  <a:txBody>
                    <a:bodyPr/>
                    <a:lstStyle/>
                    <a:p>
                      <a:pPr algn="ctr"/>
                      <a:r>
                        <a:rPr lang="en-US" dirty="0" smtClean="0"/>
                        <a:t>18%</a:t>
                      </a:r>
                      <a:endParaRPr lang="en-US" dirty="0"/>
                    </a:p>
                  </a:txBody>
                  <a:tcPr anchor="ctr"/>
                </a:tc>
              </a:tr>
              <a:tr h="370840">
                <a:tc>
                  <a:txBody>
                    <a:bodyPr/>
                    <a:lstStyle/>
                    <a:p>
                      <a:pPr algn="ctr"/>
                      <a:r>
                        <a:rPr lang="en-US" dirty="0" smtClean="0"/>
                        <a:t>Assessor</a:t>
                      </a:r>
                      <a:endParaRPr lang="en-US" dirty="0"/>
                    </a:p>
                  </a:txBody>
                  <a:tcPr anchor="ctr"/>
                </a:tc>
                <a:tc>
                  <a:txBody>
                    <a:bodyPr/>
                    <a:lstStyle/>
                    <a:p>
                      <a:pPr algn="ctr"/>
                      <a:r>
                        <a:rPr lang="en-US" dirty="0" smtClean="0"/>
                        <a:t>6% Real</a:t>
                      </a:r>
                      <a:r>
                        <a:rPr lang="en-US" baseline="0" dirty="0" smtClean="0"/>
                        <a:t> </a:t>
                      </a:r>
                      <a:endParaRPr lang="en-US" dirty="0"/>
                    </a:p>
                  </a:txBody>
                  <a:tcPr anchor="ctr"/>
                </a:tc>
                <a:tc>
                  <a:txBody>
                    <a:bodyPr/>
                    <a:lstStyle/>
                    <a:p>
                      <a:pPr algn="ctr"/>
                      <a:r>
                        <a:rPr lang="en-US" dirty="0" smtClean="0"/>
                        <a:t>80</a:t>
                      </a:r>
                      <a:endParaRPr lang="en-US" dirty="0"/>
                    </a:p>
                  </a:txBody>
                  <a:tcPr anchor="ctr"/>
                </a:tc>
                <a:tc>
                  <a:txBody>
                    <a:bodyPr/>
                    <a:lstStyle/>
                    <a:p>
                      <a:pPr algn="ctr"/>
                      <a:r>
                        <a:rPr lang="en-US" dirty="0" smtClean="0"/>
                        <a:t>4</a:t>
                      </a:r>
                      <a:endParaRPr lang="en-US" dirty="0"/>
                    </a:p>
                  </a:txBody>
                  <a:tcPr anchor="ctr"/>
                </a:tc>
                <a:tc>
                  <a:txBody>
                    <a:bodyPr/>
                    <a:lstStyle/>
                    <a:p>
                      <a:pPr algn="ctr"/>
                      <a:r>
                        <a:rPr lang="en-US" dirty="0" smtClean="0"/>
                        <a:t>5%</a:t>
                      </a:r>
                      <a:endParaRPr lang="en-US" dirty="0"/>
                    </a:p>
                  </a:txBody>
                  <a:tcPr anchor="ctr"/>
                </a:tc>
              </a:tr>
              <a:tr h="370840">
                <a:tc>
                  <a:txBody>
                    <a:bodyPr/>
                    <a:lstStyle/>
                    <a:p>
                      <a:pPr algn="ctr"/>
                      <a:r>
                        <a:rPr lang="en-US" b="1" dirty="0" smtClean="0"/>
                        <a:t>Total</a:t>
                      </a:r>
                      <a:r>
                        <a:rPr lang="en-US" b="1" baseline="0" dirty="0" smtClean="0"/>
                        <a:t> Assessor</a:t>
                      </a:r>
                      <a:endParaRPr lang="en-US" b="1" dirty="0"/>
                    </a:p>
                  </a:txBody>
                  <a:tcPr anchor="ctr"/>
                </a:tc>
                <a:tc>
                  <a:txBody>
                    <a:bodyPr/>
                    <a:lstStyle/>
                    <a:p>
                      <a:pPr algn="ctr"/>
                      <a:endParaRPr lang="en-US" b="1" dirty="0"/>
                    </a:p>
                  </a:txBody>
                  <a:tcPr anchor="ctr"/>
                </a:tc>
                <a:tc>
                  <a:txBody>
                    <a:bodyPr/>
                    <a:lstStyle/>
                    <a:p>
                      <a:pPr algn="ctr"/>
                      <a:r>
                        <a:rPr lang="en-US" b="1" dirty="0" smtClean="0"/>
                        <a:t>240</a:t>
                      </a:r>
                      <a:endParaRPr lang="en-US" b="1" dirty="0"/>
                    </a:p>
                  </a:txBody>
                  <a:tcPr anchor="ctr"/>
                </a:tc>
                <a:tc>
                  <a:txBody>
                    <a:bodyPr/>
                    <a:lstStyle/>
                    <a:p>
                      <a:pPr algn="ctr"/>
                      <a:r>
                        <a:rPr lang="en-US" b="1" dirty="0" smtClean="0"/>
                        <a:t>19</a:t>
                      </a:r>
                      <a:endParaRPr lang="en-US" b="1" dirty="0"/>
                    </a:p>
                  </a:txBody>
                  <a:tcPr anchor="ctr"/>
                </a:tc>
                <a:tc>
                  <a:txBody>
                    <a:bodyPr/>
                    <a:lstStyle/>
                    <a:p>
                      <a:pPr algn="ctr"/>
                      <a:r>
                        <a:rPr lang="en-US" b="1" dirty="0" smtClean="0"/>
                        <a:t>8%</a:t>
                      </a:r>
                      <a:endParaRPr lang="en-US" b="1" dirty="0"/>
                    </a:p>
                  </a:txBody>
                  <a:tcPr anchor="ctr"/>
                </a:tc>
              </a:tr>
              <a:tr h="370840">
                <a:tc>
                  <a:txBody>
                    <a:bodyPr/>
                    <a:lstStyle/>
                    <a:p>
                      <a:pPr algn="ctr"/>
                      <a:r>
                        <a:rPr lang="en-US" dirty="0" smtClean="0"/>
                        <a:t>Auditor</a:t>
                      </a:r>
                      <a:endParaRPr lang="en-US" dirty="0"/>
                    </a:p>
                  </a:txBody>
                  <a:tcPr anchor="ctr"/>
                </a:tc>
                <a:tc>
                  <a:txBody>
                    <a:bodyPr/>
                    <a:lstStyle/>
                    <a:p>
                      <a:pPr algn="ctr"/>
                      <a:r>
                        <a:rPr lang="en-US" dirty="0" smtClean="0"/>
                        <a:t>FFE</a:t>
                      </a:r>
                      <a:endParaRPr lang="en-US" dirty="0"/>
                    </a:p>
                  </a:txBody>
                  <a:tcPr anchor="ctr"/>
                </a:tc>
                <a:tc>
                  <a:txBody>
                    <a:bodyPr/>
                    <a:lstStyle/>
                    <a:p>
                      <a:pPr algn="ctr"/>
                      <a:r>
                        <a:rPr lang="en-US" dirty="0" smtClean="0"/>
                        <a:t>80</a:t>
                      </a:r>
                      <a:endParaRPr lang="en-US" dirty="0"/>
                    </a:p>
                  </a:txBody>
                  <a:tcPr anchor="ctr"/>
                </a:tc>
                <a:tc>
                  <a:txBody>
                    <a:bodyPr/>
                    <a:lstStyle/>
                    <a:p>
                      <a:pPr algn="ctr"/>
                      <a:r>
                        <a:rPr lang="en-US" dirty="0" smtClean="0"/>
                        <a:t>4</a:t>
                      </a:r>
                      <a:endParaRPr lang="en-US" dirty="0"/>
                    </a:p>
                  </a:txBody>
                  <a:tcPr anchor="ctr"/>
                </a:tc>
                <a:tc>
                  <a:txBody>
                    <a:bodyPr/>
                    <a:lstStyle/>
                    <a:p>
                      <a:pPr algn="ctr"/>
                      <a:r>
                        <a:rPr lang="en-US" dirty="0" smtClean="0"/>
                        <a:t>5%</a:t>
                      </a:r>
                      <a:endParaRPr lang="en-US" dirty="0"/>
                    </a:p>
                  </a:txBody>
                  <a:tcPr anchor="ctr"/>
                </a:tc>
              </a:tr>
            </a:tbl>
          </a:graphicData>
        </a:graphic>
      </p:graphicFrame>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45</a:t>
            </a:fld>
            <a:endParaRPr lang="en-US" dirty="0">
              <a:solidFill>
                <a:prstClr val="black"/>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Procedure 9: Management’s Response</a:t>
            </a:r>
            <a:endParaRPr lang="en-US" sz="3200" dirty="0"/>
          </a:p>
        </p:txBody>
      </p:sp>
      <p:sp>
        <p:nvSpPr>
          <p:cNvPr id="3" name="Content Placeholder 2"/>
          <p:cNvSpPr>
            <a:spLocks noGrp="1"/>
          </p:cNvSpPr>
          <p:nvPr>
            <p:ph idx="1"/>
          </p:nvPr>
        </p:nvSpPr>
        <p:spPr/>
        <p:txBody>
          <a:bodyPr/>
          <a:lstStyle/>
          <a:p>
            <a:r>
              <a:rPr lang="en-US" sz="2000" b="1" dirty="0" smtClean="0"/>
              <a:t>Assessor’s Office</a:t>
            </a:r>
          </a:p>
          <a:p>
            <a:pPr lvl="1"/>
            <a:r>
              <a:rPr lang="en-US" sz="1800" dirty="0" smtClean="0"/>
              <a:t>Some differences in assessed values per Manatron and the tax bill were due to rounding.  In addition, “Special Assessment Ratio Applications” are accepted until taxes are due without penalty.  Thus, a tax bill that is mailed in November with an assessment ratio of 6% is subject to change if the taxpayer timely filed the “Special Assessment Ratio Application” and was approved to receive the 4% ratio.</a:t>
            </a:r>
          </a:p>
          <a:p>
            <a:r>
              <a:rPr lang="en-US" sz="2000" b="1" dirty="0" smtClean="0"/>
              <a:t>Auditor’s Office</a:t>
            </a:r>
          </a:p>
          <a:p>
            <a:pPr lvl="1"/>
            <a:r>
              <a:rPr lang="en-US" sz="1800" dirty="0" smtClean="0"/>
              <a:t>The Auditor's office did not provide a management response related to these findings as of the date of this report.</a:t>
            </a:r>
          </a:p>
          <a:p>
            <a:pPr lvl="2"/>
            <a:endParaRPr lang="en-US" sz="1600" b="1"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46</a:t>
            </a:fld>
            <a:endParaRPr lang="en-US" dirty="0">
              <a:solidFill>
                <a:prstClr val="black"/>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9: Impact of Finding</a:t>
            </a:r>
            <a:endParaRPr lang="en-US" dirty="0"/>
          </a:p>
        </p:txBody>
      </p:sp>
      <p:sp>
        <p:nvSpPr>
          <p:cNvPr id="3" name="Content Placeholder 2"/>
          <p:cNvSpPr>
            <a:spLocks noGrp="1"/>
          </p:cNvSpPr>
          <p:nvPr>
            <p:ph idx="1"/>
          </p:nvPr>
        </p:nvSpPr>
        <p:spPr/>
        <p:txBody>
          <a:bodyPr/>
          <a:lstStyle/>
          <a:p>
            <a:r>
              <a:rPr lang="en-US" sz="2000" b="1" dirty="0" smtClean="0"/>
              <a:t>Assessor’s Office</a:t>
            </a:r>
          </a:p>
          <a:p>
            <a:pPr lvl="1"/>
            <a:r>
              <a:rPr lang="en-US" sz="1800" dirty="0" smtClean="0"/>
              <a:t>Assessed values directly drive the calculation of the tax amount due.  If assessed values are incorrect, then the tax amounts due will also be incorrect.  This will cause the County's tax revenues to be misstated in its financial statements.</a:t>
            </a:r>
          </a:p>
          <a:p>
            <a:r>
              <a:rPr lang="en-US" sz="2000" b="1" dirty="0" smtClean="0"/>
              <a:t>Auditor’s Office</a:t>
            </a:r>
          </a:p>
          <a:p>
            <a:pPr lvl="1"/>
            <a:r>
              <a:rPr lang="en-US" sz="1800" dirty="0" smtClean="0"/>
              <a:t>Same as above</a:t>
            </a:r>
          </a:p>
          <a:p>
            <a:pPr lvl="1"/>
            <a:endParaRPr lang="en-US"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47</a:t>
            </a:fld>
            <a:endParaRPr lang="en-US" dirty="0">
              <a:solidFill>
                <a:prstClr val="black"/>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10</a:t>
            </a:r>
            <a:endParaRPr lang="en-US" dirty="0"/>
          </a:p>
        </p:txBody>
      </p:sp>
      <p:sp>
        <p:nvSpPr>
          <p:cNvPr id="3" name="Content Placeholder 2"/>
          <p:cNvSpPr>
            <a:spLocks noGrp="1"/>
          </p:cNvSpPr>
          <p:nvPr>
            <p:ph idx="1"/>
          </p:nvPr>
        </p:nvSpPr>
        <p:spPr/>
        <p:txBody>
          <a:bodyPr/>
          <a:lstStyle/>
          <a:p>
            <a:r>
              <a:rPr lang="en-US" sz="2000" i="1" dirty="0" smtClean="0"/>
              <a:t>For all real properties classified as a legal residence, we attempted to observe the “Special Assessment Ratio Application” completed by the taxpayer and approved by the County Assessor.</a:t>
            </a:r>
          </a:p>
          <a:p>
            <a:pPr lvl="1"/>
            <a:r>
              <a:rPr lang="en-US" sz="1800" b="1" dirty="0" smtClean="0"/>
              <a:t>Finding</a:t>
            </a:r>
          </a:p>
          <a:p>
            <a:pPr lvl="2"/>
            <a:r>
              <a:rPr lang="en-US" sz="1600" dirty="0" smtClean="0"/>
              <a:t>A “Special Assessment Ratio Application” was not kept on file at the County Assessor’s office as follows:</a:t>
            </a:r>
          </a:p>
          <a:p>
            <a:pPr lvl="2"/>
            <a:endParaRPr lang="en-US" sz="1400" b="1" dirty="0" smtClean="0"/>
          </a:p>
          <a:p>
            <a:endParaRPr lang="en-US" sz="2000"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48</a:t>
            </a:fld>
            <a:endParaRPr lang="en-US" dirty="0">
              <a:solidFill>
                <a:prstClr val="black"/>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smtClean="0"/>
              <a:t>Procedure 10: Analysis of Finding</a:t>
            </a:r>
            <a:endParaRPr lang="en-US" sz="3800" dirty="0"/>
          </a:p>
        </p:txBody>
      </p:sp>
      <p:graphicFrame>
        <p:nvGraphicFramePr>
          <p:cNvPr id="5" name="Content Placeholder 4"/>
          <p:cNvGraphicFramePr>
            <a:graphicFrameLocks noGrp="1"/>
          </p:cNvGraphicFramePr>
          <p:nvPr>
            <p:ph idx="1"/>
          </p:nvPr>
        </p:nvGraphicFramePr>
        <p:xfrm>
          <a:off x="914400" y="1600200"/>
          <a:ext cx="7772400" cy="2026920"/>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370840">
                <a:tc>
                  <a:txBody>
                    <a:bodyPr/>
                    <a:lstStyle/>
                    <a:p>
                      <a:pPr algn="ctr"/>
                      <a:r>
                        <a:rPr lang="en-US" dirty="0" smtClean="0"/>
                        <a:t>Department</a:t>
                      </a:r>
                      <a:endParaRPr lang="en-US" dirty="0"/>
                    </a:p>
                  </a:txBody>
                  <a:tcPr anchor="ctr"/>
                </a:tc>
                <a:tc>
                  <a:txBody>
                    <a:bodyPr/>
                    <a:lstStyle/>
                    <a:p>
                      <a:pPr algn="ctr"/>
                      <a:r>
                        <a:rPr lang="en-US" dirty="0" smtClean="0"/>
                        <a:t>Property Type</a:t>
                      </a:r>
                      <a:endParaRPr lang="en-US" dirty="0"/>
                    </a:p>
                  </a:txBody>
                  <a:tcPr anchor="ctr"/>
                </a:tc>
                <a:tc>
                  <a:txBody>
                    <a:bodyPr/>
                    <a:lstStyle/>
                    <a:p>
                      <a:pPr algn="ctr"/>
                      <a:r>
                        <a:rPr lang="en-US" dirty="0" smtClean="0"/>
                        <a:t>Sample</a:t>
                      </a:r>
                      <a:r>
                        <a:rPr lang="en-US" baseline="0" dirty="0" smtClean="0"/>
                        <a:t> Size</a:t>
                      </a:r>
                      <a:endParaRPr lang="en-US" dirty="0"/>
                    </a:p>
                  </a:txBody>
                  <a:tcPr anchor="ctr"/>
                </a:tc>
                <a:tc>
                  <a:txBody>
                    <a:bodyPr/>
                    <a:lstStyle/>
                    <a:p>
                      <a:pPr algn="ctr"/>
                      <a:r>
                        <a:rPr lang="en-US" dirty="0" smtClean="0"/>
                        <a:t># of Findings</a:t>
                      </a:r>
                      <a:endParaRPr lang="en-US" dirty="0"/>
                    </a:p>
                  </a:txBody>
                  <a:tcPr anchor="ctr"/>
                </a:tc>
                <a:tc>
                  <a:txBody>
                    <a:bodyPr/>
                    <a:lstStyle/>
                    <a:p>
                      <a:pPr algn="ctr"/>
                      <a:r>
                        <a:rPr lang="en-US" dirty="0" smtClean="0"/>
                        <a:t>Findings as a % of Sample</a:t>
                      </a:r>
                      <a:r>
                        <a:rPr lang="en-US" baseline="0" dirty="0" smtClean="0"/>
                        <a:t> Size</a:t>
                      </a:r>
                      <a:endParaRPr lang="en-US" dirty="0"/>
                    </a:p>
                  </a:txBody>
                  <a:tcPr anchor="ctr"/>
                </a:tc>
              </a:tr>
              <a:tr h="370840">
                <a:tc>
                  <a:txBody>
                    <a:bodyPr/>
                    <a:lstStyle/>
                    <a:p>
                      <a:pPr algn="ctr"/>
                      <a:r>
                        <a:rPr lang="en-US" dirty="0" smtClean="0"/>
                        <a:t>Assessor</a:t>
                      </a:r>
                      <a:endParaRPr lang="en-US" dirty="0"/>
                    </a:p>
                  </a:txBody>
                  <a:tcPr anchor="ctr"/>
                </a:tc>
                <a:tc>
                  <a:txBody>
                    <a:bodyPr/>
                    <a:lstStyle/>
                    <a:p>
                      <a:pPr algn="ctr"/>
                      <a:r>
                        <a:rPr lang="en-US" dirty="0" smtClean="0"/>
                        <a:t>Mobile Home</a:t>
                      </a:r>
                      <a:endParaRPr lang="en-US" dirty="0"/>
                    </a:p>
                  </a:txBody>
                  <a:tcPr anchor="ctr"/>
                </a:tc>
                <a:tc>
                  <a:txBody>
                    <a:bodyPr/>
                    <a:lstStyle/>
                    <a:p>
                      <a:pPr algn="ctr"/>
                      <a:r>
                        <a:rPr lang="en-US" dirty="0" smtClean="0"/>
                        <a:t>32</a:t>
                      </a:r>
                      <a:endParaRPr lang="en-US" dirty="0"/>
                    </a:p>
                  </a:txBody>
                  <a:tcPr anchor="ctr"/>
                </a:tc>
                <a:tc>
                  <a:txBody>
                    <a:bodyPr/>
                    <a:lstStyle/>
                    <a:p>
                      <a:pPr algn="ctr"/>
                      <a:r>
                        <a:rPr lang="en-US" dirty="0" smtClean="0"/>
                        <a:t>5</a:t>
                      </a:r>
                      <a:endParaRPr lang="en-US" dirty="0"/>
                    </a:p>
                  </a:txBody>
                  <a:tcPr anchor="ctr"/>
                </a:tc>
                <a:tc>
                  <a:txBody>
                    <a:bodyPr/>
                    <a:lstStyle/>
                    <a:p>
                      <a:pPr algn="ctr"/>
                      <a:r>
                        <a:rPr lang="en-US" dirty="0" smtClean="0"/>
                        <a:t>16%</a:t>
                      </a:r>
                      <a:endParaRPr lang="en-US" dirty="0"/>
                    </a:p>
                  </a:txBody>
                  <a:tcPr anchor="ctr"/>
                </a:tc>
              </a:tr>
              <a:tr h="370840">
                <a:tc>
                  <a:txBody>
                    <a:bodyPr/>
                    <a:lstStyle/>
                    <a:p>
                      <a:pPr algn="ctr"/>
                      <a:r>
                        <a:rPr lang="en-US" dirty="0" smtClean="0"/>
                        <a:t>Assessor</a:t>
                      </a:r>
                      <a:endParaRPr lang="en-US" dirty="0"/>
                    </a:p>
                  </a:txBody>
                  <a:tcPr anchor="ctr"/>
                </a:tc>
                <a:tc>
                  <a:txBody>
                    <a:bodyPr/>
                    <a:lstStyle/>
                    <a:p>
                      <a:pPr algn="ctr"/>
                      <a:r>
                        <a:rPr lang="en-US" dirty="0" smtClean="0"/>
                        <a:t>4% Real</a:t>
                      </a:r>
                      <a:endParaRPr lang="en-US" dirty="0"/>
                    </a:p>
                  </a:txBody>
                  <a:tcPr anchor="ctr"/>
                </a:tc>
                <a:tc>
                  <a:txBody>
                    <a:bodyPr/>
                    <a:lstStyle/>
                    <a:p>
                      <a:pPr algn="ctr"/>
                      <a:r>
                        <a:rPr lang="en-US" dirty="0" smtClean="0"/>
                        <a:t>80</a:t>
                      </a:r>
                      <a:endParaRPr lang="en-US" dirty="0"/>
                    </a:p>
                  </a:txBody>
                  <a:tcPr anchor="ctr"/>
                </a:tc>
                <a:tc>
                  <a:txBody>
                    <a:bodyPr/>
                    <a:lstStyle/>
                    <a:p>
                      <a:pPr algn="ctr"/>
                      <a:r>
                        <a:rPr lang="en-US" dirty="0" smtClean="0"/>
                        <a:t>6</a:t>
                      </a:r>
                      <a:endParaRPr lang="en-US" dirty="0"/>
                    </a:p>
                  </a:txBody>
                  <a:tcPr anchor="ctr"/>
                </a:tc>
                <a:tc>
                  <a:txBody>
                    <a:bodyPr/>
                    <a:lstStyle/>
                    <a:p>
                      <a:pPr algn="ctr"/>
                      <a:r>
                        <a:rPr lang="en-US" dirty="0" smtClean="0"/>
                        <a:t>8%</a:t>
                      </a:r>
                      <a:endParaRPr lang="en-US" dirty="0"/>
                    </a:p>
                  </a:txBody>
                  <a:tcPr anchor="ctr"/>
                </a:tc>
              </a:tr>
              <a:tr h="370840">
                <a:tc>
                  <a:txBody>
                    <a:bodyPr/>
                    <a:lstStyle/>
                    <a:p>
                      <a:pPr algn="ctr"/>
                      <a:r>
                        <a:rPr lang="en-US" b="1" dirty="0" smtClean="0"/>
                        <a:t>Total</a:t>
                      </a:r>
                      <a:endParaRPr lang="en-US" b="1" dirty="0"/>
                    </a:p>
                  </a:txBody>
                  <a:tcPr anchor="ctr"/>
                </a:tc>
                <a:tc>
                  <a:txBody>
                    <a:bodyPr/>
                    <a:lstStyle/>
                    <a:p>
                      <a:pPr algn="ctr"/>
                      <a:endParaRPr lang="en-US" b="1" dirty="0"/>
                    </a:p>
                  </a:txBody>
                  <a:tcPr anchor="ctr"/>
                </a:tc>
                <a:tc>
                  <a:txBody>
                    <a:bodyPr/>
                    <a:lstStyle/>
                    <a:p>
                      <a:pPr algn="ctr"/>
                      <a:r>
                        <a:rPr lang="en-US" b="1" dirty="0" smtClean="0"/>
                        <a:t>112</a:t>
                      </a:r>
                      <a:endParaRPr lang="en-US" b="1" dirty="0"/>
                    </a:p>
                  </a:txBody>
                  <a:tcPr anchor="ctr"/>
                </a:tc>
                <a:tc>
                  <a:txBody>
                    <a:bodyPr/>
                    <a:lstStyle/>
                    <a:p>
                      <a:pPr algn="ctr"/>
                      <a:r>
                        <a:rPr lang="en-US" b="1" dirty="0" smtClean="0"/>
                        <a:t>11</a:t>
                      </a:r>
                      <a:endParaRPr lang="en-US" b="1" dirty="0"/>
                    </a:p>
                  </a:txBody>
                  <a:tcPr anchor="ctr"/>
                </a:tc>
                <a:tc>
                  <a:txBody>
                    <a:bodyPr/>
                    <a:lstStyle/>
                    <a:p>
                      <a:pPr algn="ctr"/>
                      <a:r>
                        <a:rPr lang="en-US" b="1" dirty="0" smtClean="0"/>
                        <a:t>10%</a:t>
                      </a:r>
                      <a:endParaRPr lang="en-US" b="1" dirty="0"/>
                    </a:p>
                  </a:txBody>
                  <a:tcPr anchor="ctr"/>
                </a:tc>
              </a:tr>
            </a:tbl>
          </a:graphicData>
        </a:graphic>
      </p:graphicFrame>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49</a:t>
            </a:fld>
            <a:endParaRPr lang="en-US" dirty="0">
              <a:solidFill>
                <a:prstClr val="black"/>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of the Engagement</a:t>
            </a:r>
            <a:endParaRPr lang="en-US" dirty="0"/>
          </a:p>
        </p:txBody>
      </p:sp>
      <p:sp>
        <p:nvSpPr>
          <p:cNvPr id="3" name="Content Placeholder 2"/>
          <p:cNvSpPr>
            <a:spLocks noGrp="1"/>
          </p:cNvSpPr>
          <p:nvPr>
            <p:ph idx="1"/>
          </p:nvPr>
        </p:nvSpPr>
        <p:spPr/>
        <p:txBody>
          <a:bodyPr/>
          <a:lstStyle/>
          <a:p>
            <a:pPr marL="742950" lvl="2" indent="-342900">
              <a:buNone/>
            </a:pPr>
            <a:endParaRPr lang="en-US" sz="1600" dirty="0" smtClean="0"/>
          </a:p>
          <a:p>
            <a:pPr marL="342900" lvl="1" indent="-342900"/>
            <a:r>
              <a:rPr lang="en-US" sz="2000" b="1" dirty="0" smtClean="0"/>
              <a:t>Treasurer’s Office</a:t>
            </a:r>
          </a:p>
          <a:p>
            <a:pPr marL="742950" lvl="2" indent="-342900"/>
            <a:r>
              <a:rPr lang="en-US" sz="1800" dirty="0" smtClean="0"/>
              <a:t>Tax Collections</a:t>
            </a:r>
          </a:p>
          <a:p>
            <a:pPr marL="742950" lvl="2" indent="-342900"/>
            <a:r>
              <a:rPr lang="en-US" sz="1800" dirty="0" smtClean="0"/>
              <a:t>Recording and Posting Journal Entries</a:t>
            </a:r>
          </a:p>
          <a:p>
            <a:pPr marL="742950" lvl="2" indent="-342900"/>
            <a:r>
              <a:rPr lang="en-US" sz="1800" dirty="0" smtClean="0"/>
              <a:t>Bank Deposits</a:t>
            </a:r>
          </a:p>
          <a:p>
            <a:pPr marL="742950" lvl="2" indent="-342900"/>
            <a:r>
              <a:rPr lang="en-US" sz="1800" dirty="0" smtClean="0"/>
              <a:t>Distributions to Municipalities</a:t>
            </a:r>
          </a:p>
          <a:p>
            <a:pPr marL="342900" lvl="1" indent="-342900"/>
            <a:r>
              <a:rPr lang="en-US" sz="2000" b="1" dirty="0" smtClean="0"/>
              <a:t>Finance Office</a:t>
            </a:r>
          </a:p>
          <a:p>
            <a:pPr marL="742950" lvl="2" indent="-342900"/>
            <a:r>
              <a:rPr lang="en-US" sz="1800" dirty="0" smtClean="0"/>
              <a:t>Tax Increment Financing (TIF) Reconciliations and Distributions</a:t>
            </a:r>
          </a:p>
          <a:p>
            <a:pPr marL="742950" lvl="2" indent="-342900"/>
            <a:r>
              <a:rPr lang="en-US" sz="1800" dirty="0" smtClean="0"/>
              <a:t>Stormwater Utility (SWU) Reconciliations and Distributions </a:t>
            </a:r>
          </a:p>
          <a:p>
            <a:pPr marL="342900" lvl="1" indent="-342900"/>
            <a:r>
              <a:rPr lang="en-US" sz="2000" b="1" dirty="0" smtClean="0"/>
              <a:t>SWU Office</a:t>
            </a:r>
          </a:p>
          <a:p>
            <a:pPr marL="742950" lvl="2" indent="-342900"/>
            <a:r>
              <a:rPr lang="en-US" sz="1800" dirty="0" smtClean="0"/>
              <a:t>Calculation of the SWU Fees</a:t>
            </a:r>
          </a:p>
          <a:p>
            <a:endParaRPr lang="en-US" sz="2000" dirty="0" smtClean="0"/>
          </a:p>
          <a:p>
            <a:endParaRPr lang="en-US" sz="2000" dirty="0" smtClean="0"/>
          </a:p>
          <a:p>
            <a:endParaRPr lang="en-US" sz="2000" dirty="0" smtClean="0"/>
          </a:p>
          <a:p>
            <a:pPr>
              <a:buNone/>
            </a:pPr>
            <a:endParaRPr lang="en-US" sz="2000" dirty="0" smtClean="0"/>
          </a:p>
          <a:p>
            <a:endParaRPr lang="en-US" sz="2000" dirty="0" smtClean="0"/>
          </a:p>
          <a:p>
            <a:endParaRPr lang="en-US" sz="2000"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5</a:t>
            </a:fld>
            <a:endParaRPr lang="en-US" dirty="0">
              <a:solidFill>
                <a:prstClr val="black"/>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Procedure 10: Management’s Response</a:t>
            </a:r>
            <a:endParaRPr lang="en-US" sz="3200" dirty="0"/>
          </a:p>
        </p:txBody>
      </p:sp>
      <p:sp>
        <p:nvSpPr>
          <p:cNvPr id="3" name="Content Placeholder 2"/>
          <p:cNvSpPr>
            <a:spLocks noGrp="1"/>
          </p:cNvSpPr>
          <p:nvPr>
            <p:ph idx="1"/>
          </p:nvPr>
        </p:nvSpPr>
        <p:spPr/>
        <p:txBody>
          <a:bodyPr/>
          <a:lstStyle/>
          <a:p>
            <a:r>
              <a:rPr lang="en-US" sz="2000" b="1" dirty="0" smtClean="0"/>
              <a:t>Assessor’s Office</a:t>
            </a:r>
          </a:p>
          <a:p>
            <a:pPr lvl="1"/>
            <a:r>
              <a:rPr lang="en-US" sz="1800" dirty="0" smtClean="0"/>
              <a:t>The parcels related to the findings above have been owned by the same individuals for at least twenty years.  There is no explanation why the “Special Assessment Ratio Application” for these individuals is not kept on file.  Currently, all “Special Assessment Ratio Applications” are archived and retrievable.</a:t>
            </a:r>
          </a:p>
          <a:p>
            <a:pPr lvl="2"/>
            <a:endParaRPr lang="en-US" sz="1600" b="1"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50</a:t>
            </a:fld>
            <a:endParaRPr lang="en-US" dirty="0">
              <a:solidFill>
                <a:prstClr val="black"/>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10: Impact of Finding</a:t>
            </a:r>
            <a:endParaRPr lang="en-US" dirty="0"/>
          </a:p>
        </p:txBody>
      </p:sp>
      <p:sp>
        <p:nvSpPr>
          <p:cNvPr id="3" name="Content Placeholder 2"/>
          <p:cNvSpPr>
            <a:spLocks noGrp="1"/>
          </p:cNvSpPr>
          <p:nvPr>
            <p:ph idx="1"/>
          </p:nvPr>
        </p:nvSpPr>
        <p:spPr/>
        <p:txBody>
          <a:bodyPr/>
          <a:lstStyle/>
          <a:p>
            <a:r>
              <a:rPr lang="en-US" sz="2000" b="1" dirty="0" smtClean="0"/>
              <a:t>Assessor’s Office</a:t>
            </a:r>
          </a:p>
          <a:p>
            <a:pPr lvl="1"/>
            <a:r>
              <a:rPr lang="en-US" sz="1800" dirty="0" smtClean="0"/>
              <a:t>It is important for "Special Assessment Ratios" to be maintained on file so the County has evidence that the taxpayers who receive the 4% assessment ratio are allowed to be receiving it.  If a taxpayer receives this ratio when he or she should be receiving the 6% ratio, then the County's tax revenue will be understated in its financial statements. </a:t>
            </a:r>
            <a:endParaRPr lang="en-US" sz="1800"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51</a:t>
            </a:fld>
            <a:endParaRPr lang="en-US" dirty="0">
              <a:solidFill>
                <a:prstClr val="black"/>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11</a:t>
            </a:r>
            <a:endParaRPr lang="en-US" dirty="0"/>
          </a:p>
        </p:txBody>
      </p:sp>
      <p:sp>
        <p:nvSpPr>
          <p:cNvPr id="3" name="Content Placeholder 2"/>
          <p:cNvSpPr>
            <a:spLocks noGrp="1"/>
          </p:cNvSpPr>
          <p:nvPr>
            <p:ph idx="1"/>
          </p:nvPr>
        </p:nvSpPr>
        <p:spPr/>
        <p:txBody>
          <a:bodyPr/>
          <a:lstStyle/>
          <a:p>
            <a:r>
              <a:rPr lang="en-US" sz="2000" i="1" dirty="0" smtClean="0"/>
              <a:t>For all real properties classified as a legal residence, we compared the taxpayer's "Special Assessment Ratio Application" to a copy of his or her driver's license and vehicle registration.</a:t>
            </a:r>
          </a:p>
          <a:p>
            <a:pPr lvl="1"/>
            <a:r>
              <a:rPr lang="en-US" sz="1800" b="1" dirty="0" smtClean="0"/>
              <a:t>Finding</a:t>
            </a:r>
          </a:p>
          <a:p>
            <a:pPr lvl="2"/>
            <a:r>
              <a:rPr lang="en-US" sz="1600" dirty="0" smtClean="0"/>
              <a:t>A copy of the taxpayer’s driver’s license and vehicle registration was not kept on file as follows:</a:t>
            </a:r>
          </a:p>
          <a:p>
            <a:endParaRPr lang="en-US"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52</a:t>
            </a:fld>
            <a:endParaRPr lang="en-US" dirty="0">
              <a:solidFill>
                <a:prstClr val="black"/>
              </a:solidFill>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smtClean="0"/>
              <a:t>Procedure 11: Analysis of Finding</a:t>
            </a:r>
            <a:endParaRPr lang="en-US" sz="3800" dirty="0"/>
          </a:p>
        </p:txBody>
      </p:sp>
      <p:graphicFrame>
        <p:nvGraphicFramePr>
          <p:cNvPr id="5" name="Content Placeholder 4"/>
          <p:cNvGraphicFramePr>
            <a:graphicFrameLocks noGrp="1"/>
          </p:cNvGraphicFramePr>
          <p:nvPr>
            <p:ph idx="1"/>
          </p:nvPr>
        </p:nvGraphicFramePr>
        <p:xfrm>
          <a:off x="914400" y="1600200"/>
          <a:ext cx="7772400" cy="2026920"/>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370840">
                <a:tc>
                  <a:txBody>
                    <a:bodyPr/>
                    <a:lstStyle/>
                    <a:p>
                      <a:pPr algn="ctr"/>
                      <a:r>
                        <a:rPr lang="en-US" dirty="0" smtClean="0"/>
                        <a:t>Department</a:t>
                      </a:r>
                      <a:endParaRPr lang="en-US" dirty="0"/>
                    </a:p>
                  </a:txBody>
                  <a:tcPr anchor="ctr"/>
                </a:tc>
                <a:tc>
                  <a:txBody>
                    <a:bodyPr/>
                    <a:lstStyle/>
                    <a:p>
                      <a:pPr algn="ctr"/>
                      <a:r>
                        <a:rPr lang="en-US" dirty="0" smtClean="0"/>
                        <a:t>Property Type</a:t>
                      </a:r>
                      <a:endParaRPr lang="en-US" dirty="0"/>
                    </a:p>
                  </a:txBody>
                  <a:tcPr anchor="ctr"/>
                </a:tc>
                <a:tc>
                  <a:txBody>
                    <a:bodyPr/>
                    <a:lstStyle/>
                    <a:p>
                      <a:pPr algn="ctr"/>
                      <a:r>
                        <a:rPr lang="en-US" dirty="0" smtClean="0"/>
                        <a:t>Sample</a:t>
                      </a:r>
                      <a:r>
                        <a:rPr lang="en-US" baseline="0" dirty="0" smtClean="0"/>
                        <a:t> Size</a:t>
                      </a:r>
                      <a:endParaRPr lang="en-US" dirty="0"/>
                    </a:p>
                  </a:txBody>
                  <a:tcPr anchor="ctr"/>
                </a:tc>
                <a:tc>
                  <a:txBody>
                    <a:bodyPr/>
                    <a:lstStyle/>
                    <a:p>
                      <a:pPr algn="ctr"/>
                      <a:r>
                        <a:rPr lang="en-US" dirty="0" smtClean="0"/>
                        <a:t># of Findings</a:t>
                      </a:r>
                      <a:endParaRPr lang="en-US" dirty="0"/>
                    </a:p>
                  </a:txBody>
                  <a:tcPr anchor="ctr"/>
                </a:tc>
                <a:tc>
                  <a:txBody>
                    <a:bodyPr/>
                    <a:lstStyle/>
                    <a:p>
                      <a:pPr algn="ctr"/>
                      <a:r>
                        <a:rPr lang="en-US" dirty="0" smtClean="0"/>
                        <a:t>Findings as a % of Sample</a:t>
                      </a:r>
                      <a:r>
                        <a:rPr lang="en-US" baseline="0" dirty="0" smtClean="0"/>
                        <a:t> Size</a:t>
                      </a:r>
                      <a:endParaRPr lang="en-US" dirty="0"/>
                    </a:p>
                  </a:txBody>
                  <a:tcPr anchor="ctr"/>
                </a:tc>
              </a:tr>
              <a:tr h="370840">
                <a:tc>
                  <a:txBody>
                    <a:bodyPr/>
                    <a:lstStyle/>
                    <a:p>
                      <a:pPr algn="ctr"/>
                      <a:r>
                        <a:rPr lang="en-US" dirty="0" smtClean="0"/>
                        <a:t>Assessor</a:t>
                      </a:r>
                      <a:endParaRPr lang="en-US" dirty="0"/>
                    </a:p>
                  </a:txBody>
                  <a:tcPr anchor="ctr"/>
                </a:tc>
                <a:tc>
                  <a:txBody>
                    <a:bodyPr/>
                    <a:lstStyle/>
                    <a:p>
                      <a:pPr algn="ctr"/>
                      <a:r>
                        <a:rPr lang="en-US" dirty="0" smtClean="0"/>
                        <a:t>Mobile Home</a:t>
                      </a:r>
                      <a:endParaRPr lang="en-US" dirty="0"/>
                    </a:p>
                  </a:txBody>
                  <a:tcPr anchor="ctr"/>
                </a:tc>
                <a:tc>
                  <a:txBody>
                    <a:bodyPr/>
                    <a:lstStyle/>
                    <a:p>
                      <a:pPr algn="ctr"/>
                      <a:r>
                        <a:rPr lang="en-US" dirty="0" smtClean="0"/>
                        <a:t>32</a:t>
                      </a:r>
                      <a:endParaRPr lang="en-US" dirty="0"/>
                    </a:p>
                  </a:txBody>
                  <a:tcPr anchor="ctr"/>
                </a:tc>
                <a:tc>
                  <a:txBody>
                    <a:bodyPr/>
                    <a:lstStyle/>
                    <a:p>
                      <a:pPr algn="ctr"/>
                      <a:r>
                        <a:rPr lang="en-US" dirty="0" smtClean="0"/>
                        <a:t>17</a:t>
                      </a:r>
                      <a:endParaRPr lang="en-US" dirty="0"/>
                    </a:p>
                  </a:txBody>
                  <a:tcPr anchor="ctr"/>
                </a:tc>
                <a:tc>
                  <a:txBody>
                    <a:bodyPr/>
                    <a:lstStyle/>
                    <a:p>
                      <a:pPr algn="ctr"/>
                      <a:r>
                        <a:rPr lang="en-US" dirty="0" smtClean="0"/>
                        <a:t>53%</a:t>
                      </a:r>
                      <a:endParaRPr lang="en-US" dirty="0"/>
                    </a:p>
                  </a:txBody>
                  <a:tcPr anchor="ctr"/>
                </a:tc>
              </a:tr>
              <a:tr h="370840">
                <a:tc>
                  <a:txBody>
                    <a:bodyPr/>
                    <a:lstStyle/>
                    <a:p>
                      <a:pPr algn="ctr"/>
                      <a:r>
                        <a:rPr lang="en-US" dirty="0" smtClean="0"/>
                        <a:t>Assessor</a:t>
                      </a:r>
                      <a:endParaRPr lang="en-US" dirty="0"/>
                    </a:p>
                  </a:txBody>
                  <a:tcPr anchor="ctr"/>
                </a:tc>
                <a:tc>
                  <a:txBody>
                    <a:bodyPr/>
                    <a:lstStyle/>
                    <a:p>
                      <a:pPr algn="ctr"/>
                      <a:r>
                        <a:rPr lang="en-US" dirty="0" smtClean="0"/>
                        <a:t>4% Real</a:t>
                      </a:r>
                      <a:endParaRPr lang="en-US" dirty="0"/>
                    </a:p>
                  </a:txBody>
                  <a:tcPr anchor="ctr"/>
                </a:tc>
                <a:tc>
                  <a:txBody>
                    <a:bodyPr/>
                    <a:lstStyle/>
                    <a:p>
                      <a:pPr algn="ctr"/>
                      <a:r>
                        <a:rPr lang="en-US" dirty="0" smtClean="0"/>
                        <a:t>80</a:t>
                      </a:r>
                      <a:endParaRPr lang="en-US" dirty="0"/>
                    </a:p>
                  </a:txBody>
                  <a:tcPr anchor="ctr"/>
                </a:tc>
                <a:tc>
                  <a:txBody>
                    <a:bodyPr/>
                    <a:lstStyle/>
                    <a:p>
                      <a:pPr algn="ctr"/>
                      <a:r>
                        <a:rPr lang="en-US" dirty="0" smtClean="0"/>
                        <a:t>43</a:t>
                      </a:r>
                      <a:endParaRPr lang="en-US" dirty="0"/>
                    </a:p>
                  </a:txBody>
                  <a:tcPr anchor="ctr"/>
                </a:tc>
                <a:tc>
                  <a:txBody>
                    <a:bodyPr/>
                    <a:lstStyle/>
                    <a:p>
                      <a:pPr algn="ctr"/>
                      <a:r>
                        <a:rPr lang="en-US" dirty="0" smtClean="0"/>
                        <a:t>54%</a:t>
                      </a:r>
                      <a:endParaRPr lang="en-US" dirty="0"/>
                    </a:p>
                  </a:txBody>
                  <a:tcPr anchor="ctr"/>
                </a:tc>
              </a:tr>
              <a:tr h="370840">
                <a:tc>
                  <a:txBody>
                    <a:bodyPr/>
                    <a:lstStyle/>
                    <a:p>
                      <a:pPr algn="ctr"/>
                      <a:r>
                        <a:rPr lang="en-US" b="1" dirty="0" smtClean="0"/>
                        <a:t>Total</a:t>
                      </a:r>
                      <a:endParaRPr lang="en-US" b="1" dirty="0"/>
                    </a:p>
                  </a:txBody>
                  <a:tcPr anchor="ctr"/>
                </a:tc>
                <a:tc>
                  <a:txBody>
                    <a:bodyPr/>
                    <a:lstStyle/>
                    <a:p>
                      <a:pPr algn="ctr"/>
                      <a:endParaRPr lang="en-US" b="1" dirty="0"/>
                    </a:p>
                  </a:txBody>
                  <a:tcPr anchor="ctr"/>
                </a:tc>
                <a:tc>
                  <a:txBody>
                    <a:bodyPr/>
                    <a:lstStyle/>
                    <a:p>
                      <a:pPr algn="ctr"/>
                      <a:r>
                        <a:rPr lang="en-US" b="1" dirty="0" smtClean="0"/>
                        <a:t>112</a:t>
                      </a:r>
                      <a:endParaRPr lang="en-US" b="1" dirty="0"/>
                    </a:p>
                  </a:txBody>
                  <a:tcPr anchor="ctr"/>
                </a:tc>
                <a:tc>
                  <a:txBody>
                    <a:bodyPr/>
                    <a:lstStyle/>
                    <a:p>
                      <a:pPr algn="ctr"/>
                      <a:r>
                        <a:rPr lang="en-US" b="1" dirty="0" smtClean="0"/>
                        <a:t>60</a:t>
                      </a:r>
                      <a:endParaRPr lang="en-US" b="1" dirty="0"/>
                    </a:p>
                  </a:txBody>
                  <a:tcPr anchor="ctr"/>
                </a:tc>
                <a:tc>
                  <a:txBody>
                    <a:bodyPr/>
                    <a:lstStyle/>
                    <a:p>
                      <a:pPr algn="ctr"/>
                      <a:r>
                        <a:rPr lang="en-US" b="1" dirty="0" smtClean="0"/>
                        <a:t>54%</a:t>
                      </a:r>
                      <a:endParaRPr lang="en-US" b="1" dirty="0"/>
                    </a:p>
                  </a:txBody>
                  <a:tcPr anchor="ctr"/>
                </a:tc>
              </a:tr>
            </a:tbl>
          </a:graphicData>
        </a:graphic>
      </p:graphicFrame>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53</a:t>
            </a:fld>
            <a:endParaRPr lang="en-US" dirty="0">
              <a:solidFill>
                <a:prstClr val="black"/>
              </a:solidFill>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Procedure 11: Management’s Response</a:t>
            </a:r>
            <a:endParaRPr lang="en-US" sz="3200" dirty="0"/>
          </a:p>
        </p:txBody>
      </p:sp>
      <p:sp>
        <p:nvSpPr>
          <p:cNvPr id="3" name="Content Placeholder 2"/>
          <p:cNvSpPr>
            <a:spLocks noGrp="1"/>
          </p:cNvSpPr>
          <p:nvPr>
            <p:ph idx="1"/>
          </p:nvPr>
        </p:nvSpPr>
        <p:spPr/>
        <p:txBody>
          <a:bodyPr/>
          <a:lstStyle/>
          <a:p>
            <a:r>
              <a:rPr lang="en-US" sz="2000" b="1" dirty="0" smtClean="0"/>
              <a:t>Assessor’s Office</a:t>
            </a:r>
          </a:p>
          <a:p>
            <a:pPr lvl="1"/>
            <a:r>
              <a:rPr lang="en-US" sz="1800" dirty="0" smtClean="0"/>
              <a:t>There is no explanation why these records could not be located.  It appears this is related to Assessor’s office operations and procedures of the past.  Current Assessor’s office procedures archive this information.  It should be noted that under current state law, driver’s license information is confidential in nature and as such must be handled accordingly.</a:t>
            </a:r>
          </a:p>
          <a:p>
            <a:pPr lvl="2"/>
            <a:endParaRPr lang="en-US" sz="1600" b="1" dirty="0" smtClean="0"/>
          </a:p>
          <a:p>
            <a:endParaRPr lang="en-US" sz="2000" dirty="0" smtClean="0"/>
          </a:p>
          <a:p>
            <a:endParaRPr lang="en-US" sz="2000" dirty="0" smtClean="0"/>
          </a:p>
          <a:p>
            <a:pPr lvl="2"/>
            <a:endParaRPr lang="en-US" sz="1600" b="1" dirty="0" smtClean="0"/>
          </a:p>
          <a:p>
            <a:pPr lvl="1"/>
            <a:endParaRPr lang="en-US"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54</a:t>
            </a:fld>
            <a:endParaRPr lang="en-US" dirty="0">
              <a:solidFill>
                <a:prstClr val="black"/>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11: Impact of Finding</a:t>
            </a:r>
            <a:endParaRPr lang="en-US" dirty="0"/>
          </a:p>
        </p:txBody>
      </p:sp>
      <p:sp>
        <p:nvSpPr>
          <p:cNvPr id="3" name="Content Placeholder 2"/>
          <p:cNvSpPr>
            <a:spLocks noGrp="1"/>
          </p:cNvSpPr>
          <p:nvPr>
            <p:ph idx="1"/>
          </p:nvPr>
        </p:nvSpPr>
        <p:spPr/>
        <p:txBody>
          <a:bodyPr/>
          <a:lstStyle/>
          <a:p>
            <a:r>
              <a:rPr lang="en-US" sz="2000" b="1" dirty="0" smtClean="0"/>
              <a:t>Assessor’s Office</a:t>
            </a:r>
          </a:p>
          <a:p>
            <a:pPr lvl="1"/>
            <a:r>
              <a:rPr lang="en-US" sz="1800" dirty="0" smtClean="0"/>
              <a:t>It is important for the County to maintain copies of the taxpayer's driver's license and vehicle registration on file to verify that the taxpayer met the requirements of receiving the 4% special assessment ratio.  If a taxpayer receives this ratio when he or she should be receiving the 6% ratio, then the County's tax revenue will be understated in its financial statements. </a:t>
            </a:r>
            <a:endParaRPr lang="en-US" sz="1800"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55</a:t>
            </a:fld>
            <a:endParaRPr lang="en-US" dirty="0">
              <a:solidFill>
                <a:prstClr val="black"/>
              </a:solidFil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15</a:t>
            </a:r>
            <a:endParaRPr lang="en-US" dirty="0"/>
          </a:p>
        </p:txBody>
      </p:sp>
      <p:sp>
        <p:nvSpPr>
          <p:cNvPr id="3" name="Content Placeholder 2"/>
          <p:cNvSpPr>
            <a:spLocks noGrp="1"/>
          </p:cNvSpPr>
          <p:nvPr>
            <p:ph idx="1"/>
          </p:nvPr>
        </p:nvSpPr>
        <p:spPr/>
        <p:txBody>
          <a:bodyPr/>
          <a:lstStyle/>
          <a:p>
            <a:r>
              <a:rPr lang="en-US" sz="2000" i="1" dirty="0" smtClean="0"/>
              <a:t>For each real property selected, we recalculated the stormwater fee (as applicable) by multiplying the applicable base rate by the number of equivalent single family units as provided by the County Assessor’s office.  We then compared the recalculation to the stormwater fee as reflected on the tax bill.</a:t>
            </a:r>
          </a:p>
          <a:p>
            <a:pPr lvl="1"/>
            <a:r>
              <a:rPr lang="en-US" sz="1800" b="1" dirty="0" smtClean="0"/>
              <a:t>Finding</a:t>
            </a:r>
          </a:p>
          <a:p>
            <a:pPr lvl="2"/>
            <a:r>
              <a:rPr lang="en-US" sz="1600" dirty="0" smtClean="0"/>
              <a:t>The stormwater fee listed on the tax bill did not agree with the recalculated stormwater fee as follows: </a:t>
            </a:r>
          </a:p>
          <a:p>
            <a:endParaRPr lang="en-US"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56</a:t>
            </a:fld>
            <a:endParaRPr lang="en-US" dirty="0">
              <a:solidFill>
                <a:prstClr val="black"/>
              </a:solidFill>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smtClean="0"/>
              <a:t>Procedure 15: Analysis of Finding</a:t>
            </a:r>
            <a:endParaRPr lang="en-US" sz="3800" dirty="0"/>
          </a:p>
        </p:txBody>
      </p:sp>
      <p:graphicFrame>
        <p:nvGraphicFramePr>
          <p:cNvPr id="5" name="Content Placeholder 4"/>
          <p:cNvGraphicFramePr>
            <a:graphicFrameLocks noGrp="1"/>
          </p:cNvGraphicFramePr>
          <p:nvPr>
            <p:ph idx="1"/>
          </p:nvPr>
        </p:nvGraphicFramePr>
        <p:xfrm>
          <a:off x="914400" y="1600200"/>
          <a:ext cx="7772400" cy="2397760"/>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370840">
                <a:tc>
                  <a:txBody>
                    <a:bodyPr/>
                    <a:lstStyle/>
                    <a:p>
                      <a:pPr algn="ctr"/>
                      <a:r>
                        <a:rPr lang="en-US" dirty="0" smtClean="0"/>
                        <a:t>Department</a:t>
                      </a:r>
                      <a:endParaRPr lang="en-US" dirty="0"/>
                    </a:p>
                  </a:txBody>
                  <a:tcPr anchor="ctr"/>
                </a:tc>
                <a:tc>
                  <a:txBody>
                    <a:bodyPr/>
                    <a:lstStyle/>
                    <a:p>
                      <a:pPr algn="ctr"/>
                      <a:r>
                        <a:rPr lang="en-US" dirty="0" smtClean="0"/>
                        <a:t>Property Type</a:t>
                      </a:r>
                      <a:endParaRPr lang="en-US" dirty="0"/>
                    </a:p>
                  </a:txBody>
                  <a:tcPr anchor="ctr"/>
                </a:tc>
                <a:tc>
                  <a:txBody>
                    <a:bodyPr/>
                    <a:lstStyle/>
                    <a:p>
                      <a:pPr algn="ctr"/>
                      <a:r>
                        <a:rPr lang="en-US" dirty="0" smtClean="0"/>
                        <a:t>Sample</a:t>
                      </a:r>
                      <a:r>
                        <a:rPr lang="en-US" baseline="0" dirty="0" smtClean="0"/>
                        <a:t> Size</a:t>
                      </a:r>
                      <a:endParaRPr lang="en-US" dirty="0"/>
                    </a:p>
                  </a:txBody>
                  <a:tcPr anchor="ctr"/>
                </a:tc>
                <a:tc>
                  <a:txBody>
                    <a:bodyPr/>
                    <a:lstStyle/>
                    <a:p>
                      <a:pPr algn="ctr"/>
                      <a:r>
                        <a:rPr lang="en-US" dirty="0" smtClean="0"/>
                        <a:t># of Findings</a:t>
                      </a:r>
                      <a:endParaRPr lang="en-US" dirty="0"/>
                    </a:p>
                  </a:txBody>
                  <a:tcPr anchor="ctr"/>
                </a:tc>
                <a:tc>
                  <a:txBody>
                    <a:bodyPr/>
                    <a:lstStyle/>
                    <a:p>
                      <a:pPr algn="ctr"/>
                      <a:r>
                        <a:rPr lang="en-US" dirty="0" smtClean="0"/>
                        <a:t>Findings as a % of Sample</a:t>
                      </a:r>
                      <a:r>
                        <a:rPr lang="en-US" baseline="0" dirty="0" smtClean="0"/>
                        <a:t> Size</a:t>
                      </a:r>
                      <a:endParaRPr lang="en-US" dirty="0"/>
                    </a:p>
                  </a:txBody>
                  <a:tcPr anchor="ctr"/>
                </a:tc>
              </a:tr>
              <a:tr h="370840">
                <a:tc>
                  <a:txBody>
                    <a:bodyPr/>
                    <a:lstStyle/>
                    <a:p>
                      <a:pPr algn="ctr"/>
                      <a:r>
                        <a:rPr lang="en-US" dirty="0" smtClean="0"/>
                        <a:t>SWU</a:t>
                      </a:r>
                      <a:endParaRPr lang="en-US" dirty="0"/>
                    </a:p>
                  </a:txBody>
                  <a:tcPr anchor="ctr"/>
                </a:tc>
                <a:tc>
                  <a:txBody>
                    <a:bodyPr/>
                    <a:lstStyle/>
                    <a:p>
                      <a:pPr algn="ctr"/>
                      <a:r>
                        <a:rPr lang="en-US" dirty="0" smtClean="0"/>
                        <a:t>Mobile Home</a:t>
                      </a:r>
                      <a:endParaRPr lang="en-US" dirty="0"/>
                    </a:p>
                  </a:txBody>
                  <a:tcPr anchor="ctr"/>
                </a:tc>
                <a:tc>
                  <a:txBody>
                    <a:bodyPr/>
                    <a:lstStyle/>
                    <a:p>
                      <a:pPr algn="ctr"/>
                      <a:r>
                        <a:rPr lang="en-US" dirty="0" smtClean="0"/>
                        <a:t>80</a:t>
                      </a:r>
                      <a:endParaRPr lang="en-US" dirty="0"/>
                    </a:p>
                  </a:txBody>
                  <a:tcPr anchor="ctr"/>
                </a:tc>
                <a:tc>
                  <a:txBody>
                    <a:bodyPr/>
                    <a:lstStyle/>
                    <a:p>
                      <a:pPr algn="ctr"/>
                      <a:r>
                        <a:rPr lang="en-US" dirty="0" smtClean="0"/>
                        <a:t>11</a:t>
                      </a:r>
                      <a:endParaRPr lang="en-US" dirty="0"/>
                    </a:p>
                  </a:txBody>
                  <a:tcPr anchor="ctr"/>
                </a:tc>
                <a:tc>
                  <a:txBody>
                    <a:bodyPr/>
                    <a:lstStyle/>
                    <a:p>
                      <a:pPr algn="ctr"/>
                      <a:r>
                        <a:rPr lang="en-US" dirty="0" smtClean="0"/>
                        <a:t>14%</a:t>
                      </a:r>
                      <a:endParaRPr lang="en-US" dirty="0"/>
                    </a:p>
                  </a:txBody>
                  <a:tcPr anchor="ctr"/>
                </a:tc>
              </a:tr>
              <a:tr h="370840">
                <a:tc>
                  <a:txBody>
                    <a:bodyPr/>
                    <a:lstStyle/>
                    <a:p>
                      <a:pPr algn="ctr"/>
                      <a:r>
                        <a:rPr lang="en-US" dirty="0" smtClean="0"/>
                        <a:t>SWU</a:t>
                      </a:r>
                      <a:endParaRPr lang="en-US" dirty="0"/>
                    </a:p>
                  </a:txBody>
                  <a:tcPr anchor="ctr"/>
                </a:tc>
                <a:tc>
                  <a:txBody>
                    <a:bodyPr/>
                    <a:lstStyle/>
                    <a:p>
                      <a:pPr algn="ctr"/>
                      <a:r>
                        <a:rPr lang="en-US" dirty="0" smtClean="0"/>
                        <a:t>4% Real</a:t>
                      </a:r>
                      <a:endParaRPr lang="en-US" dirty="0"/>
                    </a:p>
                  </a:txBody>
                  <a:tcPr anchor="ctr"/>
                </a:tc>
                <a:tc>
                  <a:txBody>
                    <a:bodyPr/>
                    <a:lstStyle/>
                    <a:p>
                      <a:pPr algn="ctr"/>
                      <a:r>
                        <a:rPr lang="en-US" dirty="0" smtClean="0"/>
                        <a:t>80</a:t>
                      </a:r>
                      <a:endParaRPr lang="en-US" dirty="0"/>
                    </a:p>
                  </a:txBody>
                  <a:tcPr anchor="ctr"/>
                </a:tc>
                <a:tc>
                  <a:txBody>
                    <a:bodyPr/>
                    <a:lstStyle/>
                    <a:p>
                      <a:pPr algn="ctr"/>
                      <a:r>
                        <a:rPr lang="en-US" dirty="0" smtClean="0"/>
                        <a:t>6</a:t>
                      </a:r>
                      <a:endParaRPr lang="en-US" dirty="0"/>
                    </a:p>
                  </a:txBody>
                  <a:tcPr anchor="ctr"/>
                </a:tc>
                <a:tc>
                  <a:txBody>
                    <a:bodyPr/>
                    <a:lstStyle/>
                    <a:p>
                      <a:pPr algn="ctr"/>
                      <a:r>
                        <a:rPr lang="en-US" dirty="0" smtClean="0"/>
                        <a:t>8%</a:t>
                      </a:r>
                      <a:endParaRPr lang="en-US" dirty="0"/>
                    </a:p>
                  </a:txBody>
                  <a:tcPr anchor="ctr"/>
                </a:tc>
              </a:tr>
              <a:tr h="370840">
                <a:tc>
                  <a:txBody>
                    <a:bodyPr/>
                    <a:lstStyle/>
                    <a:p>
                      <a:pPr algn="ctr"/>
                      <a:r>
                        <a:rPr lang="en-US" dirty="0" smtClean="0"/>
                        <a:t>SWU</a:t>
                      </a:r>
                      <a:endParaRPr lang="en-US" dirty="0"/>
                    </a:p>
                  </a:txBody>
                  <a:tcPr anchor="ctr"/>
                </a:tc>
                <a:tc>
                  <a:txBody>
                    <a:bodyPr/>
                    <a:lstStyle/>
                    <a:p>
                      <a:pPr algn="ctr"/>
                      <a:r>
                        <a:rPr lang="en-US" dirty="0" smtClean="0"/>
                        <a:t>6%</a:t>
                      </a:r>
                      <a:r>
                        <a:rPr lang="en-US" baseline="0" dirty="0" smtClean="0"/>
                        <a:t> Real</a:t>
                      </a:r>
                      <a:endParaRPr lang="en-US" dirty="0"/>
                    </a:p>
                  </a:txBody>
                  <a:tcPr anchor="ctr"/>
                </a:tc>
                <a:tc>
                  <a:txBody>
                    <a:bodyPr/>
                    <a:lstStyle/>
                    <a:p>
                      <a:pPr algn="ctr"/>
                      <a:r>
                        <a:rPr lang="en-US" dirty="0" smtClean="0"/>
                        <a:t>80</a:t>
                      </a:r>
                      <a:endParaRPr lang="en-US" dirty="0"/>
                    </a:p>
                  </a:txBody>
                  <a:tcPr anchor="ctr"/>
                </a:tc>
                <a:tc>
                  <a:txBody>
                    <a:bodyPr/>
                    <a:lstStyle/>
                    <a:p>
                      <a:pPr algn="ctr"/>
                      <a:r>
                        <a:rPr lang="en-US" dirty="0" smtClean="0"/>
                        <a:t>22</a:t>
                      </a:r>
                      <a:endParaRPr lang="en-US" dirty="0"/>
                    </a:p>
                  </a:txBody>
                  <a:tcPr anchor="ctr"/>
                </a:tc>
                <a:tc>
                  <a:txBody>
                    <a:bodyPr/>
                    <a:lstStyle/>
                    <a:p>
                      <a:pPr algn="ctr"/>
                      <a:r>
                        <a:rPr lang="en-US" dirty="0" smtClean="0"/>
                        <a:t>28%</a:t>
                      </a:r>
                      <a:endParaRPr lang="en-US" dirty="0"/>
                    </a:p>
                  </a:txBody>
                  <a:tcPr anchor="ctr"/>
                </a:tc>
              </a:tr>
              <a:tr h="370840">
                <a:tc>
                  <a:txBody>
                    <a:bodyPr/>
                    <a:lstStyle/>
                    <a:p>
                      <a:pPr algn="ctr"/>
                      <a:r>
                        <a:rPr lang="en-US" b="1" dirty="0" smtClean="0"/>
                        <a:t>Total</a:t>
                      </a:r>
                      <a:endParaRPr lang="en-US" b="1" dirty="0"/>
                    </a:p>
                  </a:txBody>
                  <a:tcPr anchor="ctr"/>
                </a:tc>
                <a:tc>
                  <a:txBody>
                    <a:bodyPr/>
                    <a:lstStyle/>
                    <a:p>
                      <a:pPr algn="ctr"/>
                      <a:endParaRPr lang="en-US" b="1" dirty="0"/>
                    </a:p>
                  </a:txBody>
                  <a:tcPr anchor="ctr"/>
                </a:tc>
                <a:tc>
                  <a:txBody>
                    <a:bodyPr/>
                    <a:lstStyle/>
                    <a:p>
                      <a:pPr algn="ctr"/>
                      <a:r>
                        <a:rPr lang="en-US" b="1" dirty="0" smtClean="0"/>
                        <a:t>240</a:t>
                      </a:r>
                      <a:endParaRPr lang="en-US" b="1" dirty="0"/>
                    </a:p>
                  </a:txBody>
                  <a:tcPr anchor="ctr"/>
                </a:tc>
                <a:tc>
                  <a:txBody>
                    <a:bodyPr/>
                    <a:lstStyle/>
                    <a:p>
                      <a:pPr algn="ctr"/>
                      <a:r>
                        <a:rPr lang="en-US" b="1" dirty="0" smtClean="0"/>
                        <a:t>39</a:t>
                      </a:r>
                      <a:endParaRPr lang="en-US" b="1" dirty="0"/>
                    </a:p>
                  </a:txBody>
                  <a:tcPr anchor="ctr"/>
                </a:tc>
                <a:tc>
                  <a:txBody>
                    <a:bodyPr/>
                    <a:lstStyle/>
                    <a:p>
                      <a:pPr algn="ctr"/>
                      <a:r>
                        <a:rPr lang="en-US" b="1" dirty="0" smtClean="0"/>
                        <a:t>16%</a:t>
                      </a:r>
                      <a:endParaRPr lang="en-US" b="1" dirty="0"/>
                    </a:p>
                  </a:txBody>
                  <a:tcPr anchor="ctr"/>
                </a:tc>
              </a:tr>
            </a:tbl>
          </a:graphicData>
        </a:graphic>
      </p:graphicFrame>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57</a:t>
            </a:fld>
            <a:endParaRPr lang="en-US" dirty="0">
              <a:solidFill>
                <a:prstClr val="black"/>
              </a:solidFil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Procedure 15: Management’s Response</a:t>
            </a:r>
            <a:endParaRPr lang="en-US" sz="3200" dirty="0"/>
          </a:p>
        </p:txBody>
      </p:sp>
      <p:sp>
        <p:nvSpPr>
          <p:cNvPr id="3" name="Content Placeholder 2"/>
          <p:cNvSpPr>
            <a:spLocks noGrp="1"/>
          </p:cNvSpPr>
          <p:nvPr>
            <p:ph idx="1"/>
          </p:nvPr>
        </p:nvSpPr>
        <p:spPr/>
        <p:txBody>
          <a:bodyPr/>
          <a:lstStyle/>
          <a:p>
            <a:r>
              <a:rPr lang="en-US" sz="2000" b="1" dirty="0" smtClean="0"/>
              <a:t>SWU Office</a:t>
            </a:r>
          </a:p>
          <a:p>
            <a:pPr lvl="1"/>
            <a:r>
              <a:rPr lang="en-US" sz="1800" dirty="0" smtClean="0"/>
              <a:t>For the mobile home findings, schedule submissions are checked against a list to make sure all schedules are submitted.  Previous errors have been corrected as the County incorporated the new round of the Town of Hilton Head’s stormwater rate increase.  For the 4% and 6% property findings, the County’s Stormwater Utility Department has worked with the County’s Management Information Systems Department to develop another program that will determine a listing of class code changes that do not make it on the list of assessment changes.  This has been implemented in this year’s cycle and has added another 866 parcels for review.  This will continue to be added to reviews of future assessment notices.</a:t>
            </a:r>
          </a:p>
          <a:p>
            <a:pPr lvl="2"/>
            <a:endParaRPr lang="en-US" sz="1600" b="1" dirty="0" smtClean="0"/>
          </a:p>
          <a:p>
            <a:pPr lvl="1"/>
            <a:endParaRPr lang="en-US"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58</a:t>
            </a:fld>
            <a:endParaRPr lang="en-US" dirty="0">
              <a:solidFill>
                <a:prstClr val="black"/>
              </a:solidFil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15: Impact of Finding</a:t>
            </a:r>
            <a:endParaRPr lang="en-US" dirty="0"/>
          </a:p>
        </p:txBody>
      </p:sp>
      <p:sp>
        <p:nvSpPr>
          <p:cNvPr id="3" name="Content Placeholder 2"/>
          <p:cNvSpPr>
            <a:spLocks noGrp="1"/>
          </p:cNvSpPr>
          <p:nvPr>
            <p:ph idx="1"/>
          </p:nvPr>
        </p:nvSpPr>
        <p:spPr/>
        <p:txBody>
          <a:bodyPr/>
          <a:lstStyle/>
          <a:p>
            <a:r>
              <a:rPr lang="en-US" sz="2000" b="1" dirty="0" smtClean="0"/>
              <a:t>SWU Office</a:t>
            </a:r>
          </a:p>
          <a:p>
            <a:pPr lvl="1"/>
            <a:r>
              <a:rPr lang="en-US" sz="1800" dirty="0" smtClean="0"/>
              <a:t>Since stormwater fees are included on the tax bills and increase the amount the taxpayer owes the County, inaccurate calculations of the stormwater fees will cause amounts collected by the County to be inaccurate.  Amounts may be too high or too low and as a result, stormwater fee revenue will be misstated in the County's financial statements.</a:t>
            </a:r>
            <a:endParaRPr lang="en-US" sz="1800"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59</a:t>
            </a:fld>
            <a:endParaRPr lang="en-US" dirty="0">
              <a:solidFill>
                <a:prstClr val="black"/>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of the Engagement</a:t>
            </a:r>
            <a:endParaRPr lang="en-US" dirty="0"/>
          </a:p>
        </p:txBody>
      </p:sp>
      <p:sp>
        <p:nvSpPr>
          <p:cNvPr id="3" name="Content Placeholder 2"/>
          <p:cNvSpPr>
            <a:spLocks noGrp="1"/>
          </p:cNvSpPr>
          <p:nvPr>
            <p:ph idx="1"/>
          </p:nvPr>
        </p:nvSpPr>
        <p:spPr/>
        <p:txBody>
          <a:bodyPr/>
          <a:lstStyle/>
          <a:p>
            <a:r>
              <a:rPr lang="en-US" sz="2000" dirty="0" smtClean="0"/>
              <a:t>We documented narratives based on the interviews with personnel from each department.</a:t>
            </a:r>
          </a:p>
          <a:p>
            <a:r>
              <a:rPr lang="en-US" sz="2000" dirty="0" smtClean="0"/>
              <a:t>We obtained approval of the various narratives from personnel from each department.</a:t>
            </a:r>
          </a:p>
          <a:p>
            <a:r>
              <a:rPr lang="en-US" sz="2000" dirty="0" smtClean="0"/>
              <a:t>We identified the key processes and internal controls.</a:t>
            </a:r>
          </a:p>
          <a:p>
            <a:r>
              <a:rPr lang="en-US" sz="2000" dirty="0" smtClean="0"/>
              <a:t>We randomly selected one transaction from the following categories:</a:t>
            </a:r>
          </a:p>
          <a:p>
            <a:pPr lvl="1"/>
            <a:r>
              <a:rPr lang="en-US" sz="1800" dirty="0" smtClean="0"/>
              <a:t>Furniture and Fixtures</a:t>
            </a:r>
          </a:p>
          <a:p>
            <a:pPr lvl="1"/>
            <a:r>
              <a:rPr lang="en-US" sz="1800" dirty="0" smtClean="0"/>
              <a:t>Watercraft</a:t>
            </a:r>
          </a:p>
          <a:p>
            <a:pPr lvl="1"/>
            <a:r>
              <a:rPr lang="en-US" sz="1800" dirty="0" smtClean="0"/>
              <a:t>Automobiles</a:t>
            </a:r>
          </a:p>
          <a:p>
            <a:pPr lvl="1"/>
            <a:r>
              <a:rPr lang="en-US" sz="1800" dirty="0" smtClean="0"/>
              <a:t>Mobile Homes</a:t>
            </a:r>
          </a:p>
          <a:p>
            <a:pPr lvl="1"/>
            <a:r>
              <a:rPr lang="en-US" sz="1800" dirty="0" smtClean="0"/>
              <a:t>4% Real Property</a:t>
            </a:r>
          </a:p>
          <a:p>
            <a:pPr lvl="1"/>
            <a:r>
              <a:rPr lang="en-US" sz="1800" dirty="0" smtClean="0"/>
              <a:t>6% Real Property</a:t>
            </a:r>
          </a:p>
          <a:p>
            <a:endParaRPr lang="en-US" sz="2000" dirty="0" smtClean="0"/>
          </a:p>
          <a:p>
            <a:endParaRPr lang="en-US" sz="2000" dirty="0" smtClean="0"/>
          </a:p>
          <a:p>
            <a:endParaRPr lang="en-US"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6</a:t>
            </a:fld>
            <a:endParaRPr lang="en-US" dirty="0">
              <a:solidFill>
                <a:prstClr val="black"/>
              </a:solidFill>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16</a:t>
            </a:r>
            <a:endParaRPr lang="en-US" dirty="0"/>
          </a:p>
        </p:txBody>
      </p:sp>
      <p:sp>
        <p:nvSpPr>
          <p:cNvPr id="3" name="Content Placeholder 2"/>
          <p:cNvSpPr>
            <a:spLocks noGrp="1"/>
          </p:cNvSpPr>
          <p:nvPr>
            <p:ph idx="1"/>
          </p:nvPr>
        </p:nvSpPr>
        <p:spPr/>
        <p:txBody>
          <a:bodyPr/>
          <a:lstStyle/>
          <a:p>
            <a:r>
              <a:rPr lang="en-US" sz="2000" i="1" dirty="0" smtClean="0"/>
              <a:t>For each property selected, we compared the balance due listed on the tax bill to supporting payment documentation (check, online transaction report, or credit/debit card receipt).</a:t>
            </a:r>
          </a:p>
          <a:p>
            <a:pPr lvl="1"/>
            <a:r>
              <a:rPr lang="en-US" sz="1800" b="1" dirty="0" smtClean="0"/>
              <a:t>Finding</a:t>
            </a:r>
          </a:p>
          <a:p>
            <a:pPr lvl="2"/>
            <a:r>
              <a:rPr lang="en-US" sz="1600" dirty="0" smtClean="0"/>
              <a:t>The balance due per the tax bill did not agree with the form of payment as follows:</a:t>
            </a:r>
          </a:p>
          <a:p>
            <a:pPr lvl="2"/>
            <a:endParaRPr lang="en-US" sz="1600" b="1" dirty="0" smtClean="0"/>
          </a:p>
          <a:p>
            <a:endParaRPr lang="en-US" sz="2000"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60</a:t>
            </a:fld>
            <a:endParaRPr lang="en-US" dirty="0">
              <a:solidFill>
                <a:prstClr val="black"/>
              </a:solidFill>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smtClean="0"/>
              <a:t>Procedure 16: Analysis of Finding</a:t>
            </a:r>
            <a:endParaRPr lang="en-US" sz="3800" dirty="0"/>
          </a:p>
        </p:txBody>
      </p:sp>
      <p:graphicFrame>
        <p:nvGraphicFramePr>
          <p:cNvPr id="5" name="Content Placeholder 4"/>
          <p:cNvGraphicFramePr>
            <a:graphicFrameLocks noGrp="1"/>
          </p:cNvGraphicFramePr>
          <p:nvPr>
            <p:ph idx="1"/>
          </p:nvPr>
        </p:nvGraphicFramePr>
        <p:xfrm>
          <a:off x="914400" y="1600200"/>
          <a:ext cx="7772400" cy="3550920"/>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370840">
                <a:tc>
                  <a:txBody>
                    <a:bodyPr/>
                    <a:lstStyle/>
                    <a:p>
                      <a:pPr algn="ctr"/>
                      <a:r>
                        <a:rPr lang="en-US" sz="1800" dirty="0" smtClean="0"/>
                        <a:t>Department</a:t>
                      </a:r>
                      <a:endParaRPr lang="en-US" sz="1800" dirty="0"/>
                    </a:p>
                  </a:txBody>
                  <a:tcPr anchor="ctr"/>
                </a:tc>
                <a:tc>
                  <a:txBody>
                    <a:bodyPr/>
                    <a:lstStyle/>
                    <a:p>
                      <a:pPr algn="ctr"/>
                      <a:r>
                        <a:rPr lang="en-US" sz="1800" dirty="0" smtClean="0"/>
                        <a:t>Property Type</a:t>
                      </a:r>
                      <a:endParaRPr lang="en-US" sz="1800" dirty="0"/>
                    </a:p>
                  </a:txBody>
                  <a:tcPr anchor="ctr"/>
                </a:tc>
                <a:tc>
                  <a:txBody>
                    <a:bodyPr/>
                    <a:lstStyle/>
                    <a:p>
                      <a:pPr algn="ctr"/>
                      <a:r>
                        <a:rPr lang="en-US" sz="1800" dirty="0" smtClean="0"/>
                        <a:t>Sample</a:t>
                      </a:r>
                      <a:r>
                        <a:rPr lang="en-US" sz="1800" baseline="0" dirty="0" smtClean="0"/>
                        <a:t> Size</a:t>
                      </a:r>
                      <a:endParaRPr lang="en-US" sz="1800" dirty="0"/>
                    </a:p>
                  </a:txBody>
                  <a:tcPr anchor="ctr"/>
                </a:tc>
                <a:tc>
                  <a:txBody>
                    <a:bodyPr/>
                    <a:lstStyle/>
                    <a:p>
                      <a:pPr algn="ctr"/>
                      <a:r>
                        <a:rPr lang="en-US" sz="1800" dirty="0" smtClean="0"/>
                        <a:t># of Findings</a:t>
                      </a:r>
                      <a:endParaRPr lang="en-US" sz="1800" dirty="0"/>
                    </a:p>
                  </a:txBody>
                  <a:tcPr anchor="ctr"/>
                </a:tc>
                <a:tc>
                  <a:txBody>
                    <a:bodyPr/>
                    <a:lstStyle/>
                    <a:p>
                      <a:pPr algn="ctr"/>
                      <a:r>
                        <a:rPr lang="en-US" sz="1800" dirty="0" smtClean="0"/>
                        <a:t>Findings as a % of Sample</a:t>
                      </a:r>
                      <a:r>
                        <a:rPr lang="en-US" sz="1800" baseline="0" dirty="0" smtClean="0"/>
                        <a:t> Size</a:t>
                      </a:r>
                      <a:endParaRPr lang="en-US" sz="1800" dirty="0"/>
                    </a:p>
                  </a:txBody>
                  <a:tcPr anchor="ctr"/>
                </a:tc>
              </a:tr>
              <a:tr h="370840">
                <a:tc>
                  <a:txBody>
                    <a:bodyPr/>
                    <a:lstStyle/>
                    <a:p>
                      <a:pPr algn="ctr"/>
                      <a:r>
                        <a:rPr lang="en-US" sz="1800" dirty="0" smtClean="0"/>
                        <a:t>Treasurer</a:t>
                      </a:r>
                      <a:endParaRPr lang="en-US" sz="1800" dirty="0"/>
                    </a:p>
                  </a:txBody>
                  <a:tcPr anchor="ctr"/>
                </a:tc>
                <a:tc>
                  <a:txBody>
                    <a:bodyPr/>
                    <a:lstStyle/>
                    <a:p>
                      <a:pPr algn="ctr"/>
                      <a:r>
                        <a:rPr lang="en-US" sz="1800" dirty="0" smtClean="0"/>
                        <a:t>Mobile Home</a:t>
                      </a:r>
                      <a:endParaRPr lang="en-US" sz="1800" dirty="0"/>
                    </a:p>
                  </a:txBody>
                  <a:tcPr anchor="ctr"/>
                </a:tc>
                <a:tc>
                  <a:txBody>
                    <a:bodyPr/>
                    <a:lstStyle/>
                    <a:p>
                      <a:pPr algn="ctr"/>
                      <a:r>
                        <a:rPr lang="en-US" sz="1800" dirty="0" smtClean="0"/>
                        <a:t>80</a:t>
                      </a:r>
                      <a:endParaRPr lang="en-US" sz="1800" dirty="0"/>
                    </a:p>
                  </a:txBody>
                  <a:tcPr anchor="ctr"/>
                </a:tc>
                <a:tc>
                  <a:txBody>
                    <a:bodyPr/>
                    <a:lstStyle/>
                    <a:p>
                      <a:pPr algn="ctr"/>
                      <a:r>
                        <a:rPr lang="en-US" sz="1800" dirty="0" smtClean="0"/>
                        <a:t>10</a:t>
                      </a:r>
                      <a:endParaRPr lang="en-US" sz="1800" dirty="0"/>
                    </a:p>
                  </a:txBody>
                  <a:tcPr anchor="ctr"/>
                </a:tc>
                <a:tc>
                  <a:txBody>
                    <a:bodyPr/>
                    <a:lstStyle/>
                    <a:p>
                      <a:pPr algn="ctr"/>
                      <a:r>
                        <a:rPr lang="en-US" sz="1800" dirty="0" smtClean="0"/>
                        <a:t>13%</a:t>
                      </a:r>
                      <a:endParaRPr lang="en-US" sz="1800" dirty="0"/>
                    </a:p>
                  </a:txBody>
                  <a:tcPr anchor="ct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Treasurer</a:t>
                      </a:r>
                      <a:endParaRPr lang="en-US" sz="1800" dirty="0"/>
                    </a:p>
                  </a:txBody>
                  <a:tcPr anchor="ctr"/>
                </a:tc>
                <a:tc>
                  <a:txBody>
                    <a:bodyPr/>
                    <a:lstStyle/>
                    <a:p>
                      <a:pPr algn="ctr"/>
                      <a:r>
                        <a:rPr lang="en-US" sz="1800" dirty="0" smtClean="0"/>
                        <a:t>4% Real</a:t>
                      </a:r>
                      <a:endParaRPr lang="en-US" sz="1800" dirty="0"/>
                    </a:p>
                  </a:txBody>
                  <a:tcPr anchor="ctr"/>
                </a:tc>
                <a:tc>
                  <a:txBody>
                    <a:bodyPr/>
                    <a:lstStyle/>
                    <a:p>
                      <a:pPr algn="ctr"/>
                      <a:r>
                        <a:rPr lang="en-US" sz="1800" dirty="0" smtClean="0"/>
                        <a:t>80</a:t>
                      </a:r>
                      <a:endParaRPr lang="en-US" sz="1800" dirty="0"/>
                    </a:p>
                  </a:txBody>
                  <a:tcPr anchor="ctr"/>
                </a:tc>
                <a:tc>
                  <a:txBody>
                    <a:bodyPr/>
                    <a:lstStyle/>
                    <a:p>
                      <a:pPr algn="ctr"/>
                      <a:r>
                        <a:rPr lang="en-US" sz="1800" dirty="0" smtClean="0"/>
                        <a:t>13</a:t>
                      </a:r>
                      <a:endParaRPr lang="en-US" sz="1800" dirty="0"/>
                    </a:p>
                  </a:txBody>
                  <a:tcPr anchor="ctr"/>
                </a:tc>
                <a:tc>
                  <a:txBody>
                    <a:bodyPr/>
                    <a:lstStyle/>
                    <a:p>
                      <a:pPr algn="ctr"/>
                      <a:r>
                        <a:rPr lang="en-US" sz="1800" dirty="0" smtClean="0"/>
                        <a:t>16%</a:t>
                      </a:r>
                      <a:endParaRPr lang="en-US" sz="1800" dirty="0"/>
                    </a:p>
                  </a:txBody>
                  <a:tcPr anchor="ct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Treasurer</a:t>
                      </a:r>
                      <a:endParaRPr lang="en-US" sz="1800" dirty="0"/>
                    </a:p>
                  </a:txBody>
                  <a:tcPr anchor="ctr"/>
                </a:tc>
                <a:tc>
                  <a:txBody>
                    <a:bodyPr/>
                    <a:lstStyle/>
                    <a:p>
                      <a:pPr algn="ctr"/>
                      <a:r>
                        <a:rPr lang="en-US" sz="1800" dirty="0" smtClean="0"/>
                        <a:t>6% Real</a:t>
                      </a:r>
                      <a:endParaRPr lang="en-US" sz="1800" dirty="0"/>
                    </a:p>
                  </a:txBody>
                  <a:tcPr anchor="ctr"/>
                </a:tc>
                <a:tc>
                  <a:txBody>
                    <a:bodyPr/>
                    <a:lstStyle/>
                    <a:p>
                      <a:pPr algn="ctr"/>
                      <a:r>
                        <a:rPr lang="en-US" sz="1800" dirty="0" smtClean="0"/>
                        <a:t>80</a:t>
                      </a:r>
                      <a:endParaRPr lang="en-US" sz="1800" dirty="0"/>
                    </a:p>
                  </a:txBody>
                  <a:tcPr anchor="ctr"/>
                </a:tc>
                <a:tc>
                  <a:txBody>
                    <a:bodyPr/>
                    <a:lstStyle/>
                    <a:p>
                      <a:pPr algn="ctr"/>
                      <a:r>
                        <a:rPr lang="en-US" sz="1800" dirty="0" smtClean="0"/>
                        <a:t>10</a:t>
                      </a:r>
                      <a:endParaRPr lang="en-US" sz="1800" dirty="0"/>
                    </a:p>
                  </a:txBody>
                  <a:tcPr anchor="ctr"/>
                </a:tc>
                <a:tc>
                  <a:txBody>
                    <a:bodyPr/>
                    <a:lstStyle/>
                    <a:p>
                      <a:pPr algn="ctr"/>
                      <a:r>
                        <a:rPr lang="en-US" sz="1800" dirty="0" smtClean="0"/>
                        <a:t>13%</a:t>
                      </a:r>
                      <a:endParaRPr lang="en-US" sz="1800" dirty="0"/>
                    </a:p>
                  </a:txBody>
                  <a:tcPr anchor="ctr"/>
                </a:tc>
              </a:tr>
              <a:tr h="4064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Treasurer</a:t>
                      </a:r>
                      <a:endParaRPr lang="en-US" sz="1800" dirty="0"/>
                    </a:p>
                  </a:txBody>
                  <a:tcPr anchor="ctr"/>
                </a:tc>
                <a:tc>
                  <a:txBody>
                    <a:bodyPr/>
                    <a:lstStyle/>
                    <a:p>
                      <a:pPr algn="ctr"/>
                      <a:r>
                        <a:rPr lang="en-US" sz="1800" dirty="0" smtClean="0"/>
                        <a:t>FFE</a:t>
                      </a:r>
                      <a:endParaRPr lang="en-US" sz="1800" dirty="0"/>
                    </a:p>
                  </a:txBody>
                  <a:tcPr anchor="ctr"/>
                </a:tc>
                <a:tc>
                  <a:txBody>
                    <a:bodyPr/>
                    <a:lstStyle/>
                    <a:p>
                      <a:pPr algn="ctr"/>
                      <a:r>
                        <a:rPr lang="en-US" sz="1800" dirty="0" smtClean="0"/>
                        <a:t>80</a:t>
                      </a:r>
                      <a:endParaRPr lang="en-US" sz="1800" dirty="0"/>
                    </a:p>
                  </a:txBody>
                  <a:tcPr anchor="ctr"/>
                </a:tc>
                <a:tc>
                  <a:txBody>
                    <a:bodyPr/>
                    <a:lstStyle/>
                    <a:p>
                      <a:pPr algn="ctr"/>
                      <a:r>
                        <a:rPr lang="en-US" sz="1800" dirty="0" smtClean="0"/>
                        <a:t>7</a:t>
                      </a:r>
                      <a:endParaRPr lang="en-US" sz="1800" dirty="0"/>
                    </a:p>
                  </a:txBody>
                  <a:tcPr anchor="ctr"/>
                </a:tc>
                <a:tc>
                  <a:txBody>
                    <a:bodyPr/>
                    <a:lstStyle/>
                    <a:p>
                      <a:pPr algn="ctr"/>
                      <a:r>
                        <a:rPr lang="en-US" sz="1800" dirty="0" smtClean="0"/>
                        <a:t>9%</a:t>
                      </a:r>
                      <a:endParaRPr lang="en-US" sz="1800" dirty="0"/>
                    </a:p>
                  </a:txBody>
                  <a:tcPr anchor="ctr"/>
                </a:tc>
              </a:tr>
              <a:tr h="37592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Treasurer</a:t>
                      </a:r>
                      <a:endParaRPr lang="en-US" sz="1800" dirty="0"/>
                    </a:p>
                  </a:txBody>
                  <a:tcPr anchor="ctr"/>
                </a:tc>
                <a:tc>
                  <a:txBody>
                    <a:bodyPr/>
                    <a:lstStyle/>
                    <a:p>
                      <a:pPr algn="ctr"/>
                      <a:r>
                        <a:rPr lang="en-US" sz="1800" dirty="0" smtClean="0"/>
                        <a:t>Watercraft</a:t>
                      </a:r>
                      <a:endParaRPr lang="en-US" sz="1800" dirty="0"/>
                    </a:p>
                  </a:txBody>
                  <a:tcPr anchor="ctr"/>
                </a:tc>
                <a:tc>
                  <a:txBody>
                    <a:bodyPr/>
                    <a:lstStyle/>
                    <a:p>
                      <a:pPr algn="ctr"/>
                      <a:r>
                        <a:rPr lang="en-US" sz="1800" dirty="0" smtClean="0"/>
                        <a:t>80</a:t>
                      </a:r>
                      <a:endParaRPr lang="en-US" sz="1800" dirty="0"/>
                    </a:p>
                  </a:txBody>
                  <a:tcPr anchor="ctr"/>
                </a:tc>
                <a:tc>
                  <a:txBody>
                    <a:bodyPr/>
                    <a:lstStyle/>
                    <a:p>
                      <a:pPr algn="ctr"/>
                      <a:r>
                        <a:rPr lang="en-US" sz="1800" dirty="0" smtClean="0"/>
                        <a:t>6</a:t>
                      </a:r>
                      <a:endParaRPr lang="en-US" sz="1800" dirty="0"/>
                    </a:p>
                  </a:txBody>
                  <a:tcPr anchor="ctr"/>
                </a:tc>
                <a:tc>
                  <a:txBody>
                    <a:bodyPr/>
                    <a:lstStyle/>
                    <a:p>
                      <a:pPr algn="ctr"/>
                      <a:r>
                        <a:rPr lang="en-US" sz="1800" dirty="0" smtClean="0"/>
                        <a:t>8%</a:t>
                      </a:r>
                      <a:endParaRPr lang="en-US" sz="1800" dirty="0"/>
                    </a:p>
                  </a:txBody>
                  <a:tcPr anchor="ct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Treasurer</a:t>
                      </a:r>
                      <a:endParaRPr lang="en-US" sz="1800" dirty="0"/>
                    </a:p>
                  </a:txBody>
                  <a:tcPr anchor="ctr"/>
                </a:tc>
                <a:tc>
                  <a:txBody>
                    <a:bodyPr/>
                    <a:lstStyle/>
                    <a:p>
                      <a:pPr algn="ctr"/>
                      <a:r>
                        <a:rPr lang="en-US" sz="1800" dirty="0" smtClean="0"/>
                        <a:t>Autos</a:t>
                      </a:r>
                      <a:endParaRPr lang="en-US" sz="1800" dirty="0"/>
                    </a:p>
                  </a:txBody>
                  <a:tcPr anchor="ctr"/>
                </a:tc>
                <a:tc>
                  <a:txBody>
                    <a:bodyPr/>
                    <a:lstStyle/>
                    <a:p>
                      <a:pPr algn="ctr"/>
                      <a:r>
                        <a:rPr lang="en-US" sz="1800" dirty="0" smtClean="0"/>
                        <a:t>80</a:t>
                      </a:r>
                      <a:endParaRPr lang="en-US" sz="1800" dirty="0"/>
                    </a:p>
                  </a:txBody>
                  <a:tcPr anchor="ctr"/>
                </a:tc>
                <a:tc>
                  <a:txBody>
                    <a:bodyPr/>
                    <a:lstStyle/>
                    <a:p>
                      <a:pPr algn="ctr"/>
                      <a:r>
                        <a:rPr lang="en-US" sz="1800" dirty="0" smtClean="0"/>
                        <a:t>1</a:t>
                      </a:r>
                      <a:endParaRPr lang="en-US" sz="1800" dirty="0"/>
                    </a:p>
                  </a:txBody>
                  <a:tcPr anchor="ctr"/>
                </a:tc>
                <a:tc>
                  <a:txBody>
                    <a:bodyPr/>
                    <a:lstStyle/>
                    <a:p>
                      <a:pPr algn="ctr"/>
                      <a:r>
                        <a:rPr lang="en-US" sz="1800" dirty="0" smtClean="0"/>
                        <a:t>1%</a:t>
                      </a:r>
                      <a:endParaRPr lang="en-US" sz="1800" dirty="0"/>
                    </a:p>
                  </a:txBody>
                  <a:tcPr anchor="ct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t>Total</a:t>
                      </a:r>
                      <a:endParaRPr lang="en-US" sz="1800" b="1" dirty="0"/>
                    </a:p>
                  </a:txBody>
                  <a:tcPr anchor="ctr"/>
                </a:tc>
                <a:tc>
                  <a:txBody>
                    <a:bodyPr/>
                    <a:lstStyle/>
                    <a:p>
                      <a:pPr algn="ctr"/>
                      <a:endParaRPr lang="en-US" sz="1800" b="1" dirty="0"/>
                    </a:p>
                  </a:txBody>
                  <a:tcPr anchor="ctr"/>
                </a:tc>
                <a:tc>
                  <a:txBody>
                    <a:bodyPr/>
                    <a:lstStyle/>
                    <a:p>
                      <a:pPr algn="ctr"/>
                      <a:r>
                        <a:rPr lang="en-US" sz="1800" b="1" dirty="0" smtClean="0"/>
                        <a:t>480</a:t>
                      </a:r>
                      <a:endParaRPr lang="en-US" sz="1800" b="1" dirty="0"/>
                    </a:p>
                  </a:txBody>
                  <a:tcPr anchor="ctr"/>
                </a:tc>
                <a:tc>
                  <a:txBody>
                    <a:bodyPr/>
                    <a:lstStyle/>
                    <a:p>
                      <a:pPr algn="ctr"/>
                      <a:r>
                        <a:rPr lang="en-US" sz="1800" b="1" dirty="0" smtClean="0"/>
                        <a:t>47</a:t>
                      </a:r>
                      <a:endParaRPr lang="en-US" sz="1800" b="1" dirty="0"/>
                    </a:p>
                  </a:txBody>
                  <a:tcPr anchor="ctr"/>
                </a:tc>
                <a:tc>
                  <a:txBody>
                    <a:bodyPr/>
                    <a:lstStyle/>
                    <a:p>
                      <a:pPr algn="ctr"/>
                      <a:r>
                        <a:rPr lang="en-US" sz="1800" b="1" dirty="0" smtClean="0"/>
                        <a:t>10%</a:t>
                      </a:r>
                      <a:endParaRPr lang="en-US" sz="1800" b="1" dirty="0"/>
                    </a:p>
                  </a:txBody>
                  <a:tcPr anchor="ctr"/>
                </a:tc>
              </a:tr>
            </a:tbl>
          </a:graphicData>
        </a:graphic>
      </p:graphicFrame>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61</a:t>
            </a:fld>
            <a:endParaRPr lang="en-US" dirty="0">
              <a:solidFill>
                <a:prstClr val="black"/>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Procedure 16: Management’s Response</a:t>
            </a:r>
            <a:endParaRPr lang="en-US" sz="3200" dirty="0"/>
          </a:p>
        </p:txBody>
      </p:sp>
      <p:sp>
        <p:nvSpPr>
          <p:cNvPr id="3" name="Content Placeholder 2"/>
          <p:cNvSpPr>
            <a:spLocks noGrp="1"/>
          </p:cNvSpPr>
          <p:nvPr>
            <p:ph idx="1"/>
          </p:nvPr>
        </p:nvSpPr>
        <p:spPr/>
        <p:txBody>
          <a:bodyPr/>
          <a:lstStyle/>
          <a:p>
            <a:r>
              <a:rPr lang="en-US" sz="2000" b="1" dirty="0" smtClean="0"/>
              <a:t>Treasurer’s Office</a:t>
            </a:r>
          </a:p>
          <a:p>
            <a:pPr lvl="1"/>
            <a:r>
              <a:rPr lang="en-US" sz="1800" dirty="0" smtClean="0"/>
              <a:t>The majority of the transactions listed above involved a situation where a taxpayer paid property taxes for multiple accounts with one form of payment.  The tax bill that was provided was only for one account when the form of payment was for all accounts.</a:t>
            </a:r>
          </a:p>
          <a:p>
            <a:pPr lvl="1"/>
            <a:r>
              <a:rPr lang="en-US" sz="1800" dirty="0" smtClean="0"/>
              <a:t>There were also situations related to 4% and 6% real properties in which the balance due per the tax bill could not be traced to the form of payment.  These transactions included those payments received from financial institutions for the property taxes paid into an escrow account.  The financial institutions issue a lump-sum payment to the Treasurer’s office that includes multiple tax bills for several taxpayers.  </a:t>
            </a:r>
          </a:p>
          <a:p>
            <a:pPr lvl="2"/>
            <a:endParaRPr lang="en-US" sz="1600" dirty="0" smtClean="0"/>
          </a:p>
          <a:p>
            <a:pPr lvl="2"/>
            <a:endParaRPr lang="en-US" sz="1600" b="1"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62</a:t>
            </a:fld>
            <a:endParaRPr lang="en-US" dirty="0">
              <a:solidFill>
                <a:prstClr val="black"/>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16: Impact of Finding</a:t>
            </a:r>
            <a:endParaRPr lang="en-US" dirty="0"/>
          </a:p>
        </p:txBody>
      </p:sp>
      <p:sp>
        <p:nvSpPr>
          <p:cNvPr id="3" name="Content Placeholder 2"/>
          <p:cNvSpPr>
            <a:spLocks noGrp="1"/>
          </p:cNvSpPr>
          <p:nvPr>
            <p:ph idx="1"/>
          </p:nvPr>
        </p:nvSpPr>
        <p:spPr/>
        <p:txBody>
          <a:bodyPr/>
          <a:lstStyle/>
          <a:p>
            <a:r>
              <a:rPr lang="en-US" sz="2000" b="1" dirty="0" smtClean="0"/>
              <a:t>Treasurer’s Office</a:t>
            </a:r>
          </a:p>
          <a:p>
            <a:pPr lvl="1"/>
            <a:r>
              <a:rPr lang="en-US" sz="1800" dirty="0" smtClean="0"/>
              <a:t>When the tax amount due to the County cannot be supported by the amount of payment, questions regarding erroneous and fraudulent reporting arise.  If the taxpayer pays multiple accounts with one form of payment, support for all accounts must be provided in order to mitigate this concern.  This applies if only one or some of the accounts are requested to be examined. </a:t>
            </a:r>
            <a:endParaRPr lang="en-US" sz="1800"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63</a:t>
            </a:fld>
            <a:endParaRPr lang="en-US" dirty="0">
              <a:solidFill>
                <a:prstClr val="black"/>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17</a:t>
            </a:r>
            <a:endParaRPr lang="en-US" dirty="0"/>
          </a:p>
        </p:txBody>
      </p:sp>
      <p:sp>
        <p:nvSpPr>
          <p:cNvPr id="3" name="Content Placeholder 2"/>
          <p:cNvSpPr>
            <a:spLocks noGrp="1"/>
          </p:cNvSpPr>
          <p:nvPr>
            <p:ph idx="1"/>
          </p:nvPr>
        </p:nvSpPr>
        <p:spPr/>
        <p:txBody>
          <a:bodyPr/>
          <a:lstStyle/>
          <a:p>
            <a:r>
              <a:rPr lang="en-US" sz="2000" i="1" dirty="0" smtClean="0"/>
              <a:t>For all properties in which the related tax bill was paid by the taxpayer via check, we observed a copy of the check to determine if the back of it was stamped “For Deposit Only.”</a:t>
            </a:r>
          </a:p>
          <a:p>
            <a:pPr lvl="1"/>
            <a:r>
              <a:rPr lang="en-US" sz="1800" b="1" dirty="0" smtClean="0"/>
              <a:t>Finding</a:t>
            </a:r>
          </a:p>
          <a:p>
            <a:pPr lvl="2"/>
            <a:r>
              <a:rPr lang="en-US" sz="1600" dirty="0" smtClean="0"/>
              <a:t>Checks held at the County Treasurer’s office were not stamped “For Deposit Only” as follows:</a:t>
            </a:r>
          </a:p>
          <a:p>
            <a:pPr lvl="2">
              <a:buNone/>
            </a:pPr>
            <a:endParaRPr lang="en-US" sz="1600" dirty="0" smtClean="0"/>
          </a:p>
          <a:p>
            <a:endParaRPr lang="en-US" sz="2000"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64</a:t>
            </a:fld>
            <a:endParaRPr lang="en-US" dirty="0">
              <a:solidFill>
                <a:prstClr val="black"/>
              </a:solidFill>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smtClean="0"/>
              <a:t>Procedure 17: Analysis of Finding</a:t>
            </a:r>
            <a:endParaRPr lang="en-US" sz="3800" dirty="0"/>
          </a:p>
        </p:txBody>
      </p:sp>
      <p:graphicFrame>
        <p:nvGraphicFramePr>
          <p:cNvPr id="5" name="Content Placeholder 4"/>
          <p:cNvGraphicFramePr>
            <a:graphicFrameLocks noGrp="1"/>
          </p:cNvGraphicFramePr>
          <p:nvPr>
            <p:ph idx="1"/>
          </p:nvPr>
        </p:nvGraphicFramePr>
        <p:xfrm>
          <a:off x="914400" y="1600200"/>
          <a:ext cx="7772400" cy="3510280"/>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370840">
                <a:tc>
                  <a:txBody>
                    <a:bodyPr/>
                    <a:lstStyle/>
                    <a:p>
                      <a:pPr algn="ctr"/>
                      <a:r>
                        <a:rPr lang="en-US" sz="1800" dirty="0" smtClean="0"/>
                        <a:t>Department</a:t>
                      </a:r>
                      <a:endParaRPr lang="en-US" sz="1800" dirty="0"/>
                    </a:p>
                  </a:txBody>
                  <a:tcPr anchor="ctr"/>
                </a:tc>
                <a:tc>
                  <a:txBody>
                    <a:bodyPr/>
                    <a:lstStyle/>
                    <a:p>
                      <a:pPr algn="ctr"/>
                      <a:r>
                        <a:rPr lang="en-US" sz="1800" dirty="0" smtClean="0"/>
                        <a:t>Property Type</a:t>
                      </a:r>
                      <a:endParaRPr lang="en-US" sz="1800" dirty="0"/>
                    </a:p>
                  </a:txBody>
                  <a:tcPr anchor="ctr"/>
                </a:tc>
                <a:tc>
                  <a:txBody>
                    <a:bodyPr/>
                    <a:lstStyle/>
                    <a:p>
                      <a:pPr algn="ctr"/>
                      <a:r>
                        <a:rPr lang="en-US" sz="1800" dirty="0" smtClean="0"/>
                        <a:t>Sample</a:t>
                      </a:r>
                      <a:r>
                        <a:rPr lang="en-US" sz="1800" baseline="0" dirty="0" smtClean="0"/>
                        <a:t> Size</a:t>
                      </a:r>
                      <a:endParaRPr lang="en-US" sz="1800" dirty="0"/>
                    </a:p>
                  </a:txBody>
                  <a:tcPr anchor="ctr"/>
                </a:tc>
                <a:tc>
                  <a:txBody>
                    <a:bodyPr/>
                    <a:lstStyle/>
                    <a:p>
                      <a:pPr algn="ctr"/>
                      <a:r>
                        <a:rPr lang="en-US" sz="1800" dirty="0" smtClean="0"/>
                        <a:t># of Findings</a:t>
                      </a:r>
                      <a:endParaRPr lang="en-US" sz="1800" dirty="0"/>
                    </a:p>
                  </a:txBody>
                  <a:tcPr anchor="ctr"/>
                </a:tc>
                <a:tc>
                  <a:txBody>
                    <a:bodyPr/>
                    <a:lstStyle/>
                    <a:p>
                      <a:pPr algn="ctr"/>
                      <a:r>
                        <a:rPr lang="en-US" sz="1800" dirty="0" smtClean="0"/>
                        <a:t>Findings as a % of Sample</a:t>
                      </a:r>
                      <a:r>
                        <a:rPr lang="en-US" sz="1800" baseline="0" dirty="0" smtClean="0"/>
                        <a:t> Size</a:t>
                      </a:r>
                      <a:endParaRPr lang="en-US" sz="1800" dirty="0"/>
                    </a:p>
                  </a:txBody>
                  <a:tcPr anchor="ctr"/>
                </a:tc>
              </a:tr>
              <a:tr h="370840">
                <a:tc>
                  <a:txBody>
                    <a:bodyPr/>
                    <a:lstStyle/>
                    <a:p>
                      <a:pPr algn="ctr"/>
                      <a:r>
                        <a:rPr lang="en-US" sz="1800" dirty="0" smtClean="0"/>
                        <a:t>Treasurer</a:t>
                      </a:r>
                      <a:endParaRPr lang="en-US" sz="1800" dirty="0"/>
                    </a:p>
                  </a:txBody>
                  <a:tcPr anchor="ctr"/>
                </a:tc>
                <a:tc>
                  <a:txBody>
                    <a:bodyPr/>
                    <a:lstStyle/>
                    <a:p>
                      <a:pPr algn="ctr"/>
                      <a:r>
                        <a:rPr lang="en-US" sz="1800" dirty="0" smtClean="0"/>
                        <a:t>Mobile Home</a:t>
                      </a:r>
                      <a:endParaRPr lang="en-US" sz="1800" dirty="0"/>
                    </a:p>
                  </a:txBody>
                  <a:tcPr anchor="ctr"/>
                </a:tc>
                <a:tc>
                  <a:txBody>
                    <a:bodyPr/>
                    <a:lstStyle/>
                    <a:p>
                      <a:pPr algn="ctr"/>
                      <a:r>
                        <a:rPr lang="en-US" sz="1800" dirty="0" smtClean="0"/>
                        <a:t>40</a:t>
                      </a:r>
                      <a:endParaRPr lang="en-US" sz="1800" dirty="0"/>
                    </a:p>
                  </a:txBody>
                  <a:tcPr anchor="ctr"/>
                </a:tc>
                <a:tc>
                  <a:txBody>
                    <a:bodyPr/>
                    <a:lstStyle/>
                    <a:p>
                      <a:pPr algn="ctr"/>
                      <a:r>
                        <a:rPr lang="en-US" sz="1800" dirty="0" smtClean="0"/>
                        <a:t>40</a:t>
                      </a:r>
                      <a:endParaRPr lang="en-US" sz="1800" dirty="0"/>
                    </a:p>
                  </a:txBody>
                  <a:tcPr anchor="ctr"/>
                </a:tc>
                <a:tc>
                  <a:txBody>
                    <a:bodyPr/>
                    <a:lstStyle/>
                    <a:p>
                      <a:pPr algn="ctr"/>
                      <a:r>
                        <a:rPr lang="en-US" sz="1800" dirty="0" smtClean="0"/>
                        <a:t>100%</a:t>
                      </a:r>
                      <a:endParaRPr lang="en-US" sz="1800" dirty="0"/>
                    </a:p>
                  </a:txBody>
                  <a:tcPr anchor="ctr"/>
                </a:tc>
              </a:tr>
              <a:tr h="370840">
                <a:tc>
                  <a:txBody>
                    <a:bodyPr/>
                    <a:lstStyle/>
                    <a:p>
                      <a:pPr algn="ctr"/>
                      <a:r>
                        <a:rPr lang="en-US" sz="1800" dirty="0" smtClean="0"/>
                        <a:t>Treasurer</a:t>
                      </a:r>
                      <a:endParaRPr lang="en-US" sz="1800" dirty="0"/>
                    </a:p>
                  </a:txBody>
                  <a:tcPr anchor="ctr"/>
                </a:tc>
                <a:tc>
                  <a:txBody>
                    <a:bodyPr/>
                    <a:lstStyle/>
                    <a:p>
                      <a:pPr algn="ctr"/>
                      <a:r>
                        <a:rPr lang="en-US" sz="1800" dirty="0" smtClean="0"/>
                        <a:t>4% Real</a:t>
                      </a:r>
                      <a:endParaRPr lang="en-US" sz="1800" dirty="0"/>
                    </a:p>
                  </a:txBody>
                  <a:tcPr anchor="ctr"/>
                </a:tc>
                <a:tc>
                  <a:txBody>
                    <a:bodyPr/>
                    <a:lstStyle/>
                    <a:p>
                      <a:pPr algn="ctr"/>
                      <a:r>
                        <a:rPr lang="en-US" sz="1800" dirty="0" smtClean="0"/>
                        <a:t>58</a:t>
                      </a:r>
                      <a:endParaRPr lang="en-US" sz="1800" dirty="0"/>
                    </a:p>
                  </a:txBody>
                  <a:tcPr anchor="ctr"/>
                </a:tc>
                <a:tc>
                  <a:txBody>
                    <a:bodyPr/>
                    <a:lstStyle/>
                    <a:p>
                      <a:pPr algn="ctr"/>
                      <a:r>
                        <a:rPr lang="en-US" sz="1800" dirty="0" smtClean="0"/>
                        <a:t>58</a:t>
                      </a:r>
                      <a:endParaRPr lang="en-US" sz="1800" dirty="0"/>
                    </a:p>
                  </a:txBody>
                  <a:tcPr anchor="ctr"/>
                </a:tc>
                <a:tc>
                  <a:txBody>
                    <a:bodyPr/>
                    <a:lstStyle/>
                    <a:p>
                      <a:pPr algn="ctr"/>
                      <a:r>
                        <a:rPr lang="en-US" sz="1800" dirty="0" smtClean="0"/>
                        <a:t>100%</a:t>
                      </a:r>
                      <a:endParaRPr lang="en-US" sz="1800" dirty="0"/>
                    </a:p>
                  </a:txBody>
                  <a:tcPr anchor="ctr"/>
                </a:tc>
              </a:tr>
              <a:tr h="370840">
                <a:tc>
                  <a:txBody>
                    <a:bodyPr/>
                    <a:lstStyle/>
                    <a:p>
                      <a:pPr algn="ctr"/>
                      <a:r>
                        <a:rPr lang="en-US" sz="1800" dirty="0" smtClean="0"/>
                        <a:t>Treasurer</a:t>
                      </a:r>
                      <a:endParaRPr lang="en-US" sz="1800" dirty="0"/>
                    </a:p>
                  </a:txBody>
                  <a:tcPr anchor="ctr"/>
                </a:tc>
                <a:tc>
                  <a:txBody>
                    <a:bodyPr/>
                    <a:lstStyle/>
                    <a:p>
                      <a:pPr algn="ctr"/>
                      <a:r>
                        <a:rPr lang="en-US" sz="1800" dirty="0" smtClean="0"/>
                        <a:t>6% Real</a:t>
                      </a:r>
                      <a:endParaRPr lang="en-US" sz="1800" dirty="0"/>
                    </a:p>
                  </a:txBody>
                  <a:tcPr anchor="ctr"/>
                </a:tc>
                <a:tc>
                  <a:txBody>
                    <a:bodyPr/>
                    <a:lstStyle/>
                    <a:p>
                      <a:pPr algn="ctr"/>
                      <a:r>
                        <a:rPr lang="en-US" sz="1800" dirty="0" smtClean="0"/>
                        <a:t>67</a:t>
                      </a:r>
                      <a:endParaRPr lang="en-US" sz="1800" dirty="0"/>
                    </a:p>
                  </a:txBody>
                  <a:tcPr anchor="ctr"/>
                </a:tc>
                <a:tc>
                  <a:txBody>
                    <a:bodyPr/>
                    <a:lstStyle/>
                    <a:p>
                      <a:pPr algn="ctr"/>
                      <a:r>
                        <a:rPr lang="en-US" sz="1800" dirty="0" smtClean="0"/>
                        <a:t>60</a:t>
                      </a:r>
                      <a:endParaRPr lang="en-US" sz="1800" dirty="0"/>
                    </a:p>
                  </a:txBody>
                  <a:tcPr anchor="ctr"/>
                </a:tc>
                <a:tc>
                  <a:txBody>
                    <a:bodyPr/>
                    <a:lstStyle/>
                    <a:p>
                      <a:pPr algn="ctr"/>
                      <a:r>
                        <a:rPr lang="en-US" sz="1800" dirty="0" smtClean="0"/>
                        <a:t>90%</a:t>
                      </a:r>
                      <a:endParaRPr lang="en-US" sz="1800" dirty="0"/>
                    </a:p>
                  </a:txBody>
                  <a:tcPr anchor="ctr"/>
                </a:tc>
              </a:tr>
              <a:tr h="370840">
                <a:tc>
                  <a:txBody>
                    <a:bodyPr/>
                    <a:lstStyle/>
                    <a:p>
                      <a:pPr algn="ctr"/>
                      <a:r>
                        <a:rPr lang="en-US" sz="1800" dirty="0" smtClean="0"/>
                        <a:t>Treasurer</a:t>
                      </a:r>
                      <a:endParaRPr lang="en-US" sz="1800" dirty="0"/>
                    </a:p>
                  </a:txBody>
                  <a:tcPr anchor="ctr"/>
                </a:tc>
                <a:tc>
                  <a:txBody>
                    <a:bodyPr/>
                    <a:lstStyle/>
                    <a:p>
                      <a:pPr algn="ctr"/>
                      <a:r>
                        <a:rPr lang="en-US" sz="1800" dirty="0" smtClean="0"/>
                        <a:t>FFE</a:t>
                      </a:r>
                      <a:endParaRPr lang="en-US" sz="1800" dirty="0"/>
                    </a:p>
                  </a:txBody>
                  <a:tcPr anchor="ctr"/>
                </a:tc>
                <a:tc>
                  <a:txBody>
                    <a:bodyPr/>
                    <a:lstStyle/>
                    <a:p>
                      <a:pPr algn="ctr"/>
                      <a:r>
                        <a:rPr lang="en-US" sz="1800" dirty="0" smtClean="0"/>
                        <a:t>63</a:t>
                      </a:r>
                      <a:endParaRPr lang="en-US" sz="1800" dirty="0"/>
                    </a:p>
                  </a:txBody>
                  <a:tcPr anchor="ctr"/>
                </a:tc>
                <a:tc>
                  <a:txBody>
                    <a:bodyPr/>
                    <a:lstStyle/>
                    <a:p>
                      <a:pPr algn="ctr"/>
                      <a:r>
                        <a:rPr lang="en-US" sz="1800" dirty="0" smtClean="0"/>
                        <a:t>63</a:t>
                      </a:r>
                      <a:endParaRPr lang="en-US" sz="1800" dirty="0"/>
                    </a:p>
                  </a:txBody>
                  <a:tcPr anchor="ctr"/>
                </a:tc>
                <a:tc>
                  <a:txBody>
                    <a:bodyPr/>
                    <a:lstStyle/>
                    <a:p>
                      <a:pPr algn="ctr"/>
                      <a:r>
                        <a:rPr lang="en-US" sz="1800" dirty="0" smtClean="0"/>
                        <a:t>100%</a:t>
                      </a:r>
                      <a:endParaRPr lang="en-US" sz="1800" dirty="0"/>
                    </a:p>
                  </a:txBody>
                  <a:tcPr anchor="ctr"/>
                </a:tc>
              </a:tr>
              <a:tr h="370840">
                <a:tc>
                  <a:txBody>
                    <a:bodyPr/>
                    <a:lstStyle/>
                    <a:p>
                      <a:pPr algn="ctr"/>
                      <a:r>
                        <a:rPr lang="en-US" sz="1800" dirty="0" smtClean="0"/>
                        <a:t>Treasurer</a:t>
                      </a:r>
                      <a:endParaRPr lang="en-US" sz="1800" dirty="0"/>
                    </a:p>
                  </a:txBody>
                  <a:tcPr anchor="ctr"/>
                </a:tc>
                <a:tc>
                  <a:txBody>
                    <a:bodyPr/>
                    <a:lstStyle/>
                    <a:p>
                      <a:pPr algn="ctr"/>
                      <a:r>
                        <a:rPr lang="en-US" sz="1800" dirty="0" smtClean="0"/>
                        <a:t>Watercraft</a:t>
                      </a:r>
                      <a:endParaRPr lang="en-US" sz="1800" dirty="0"/>
                    </a:p>
                  </a:txBody>
                  <a:tcPr anchor="ctr"/>
                </a:tc>
                <a:tc>
                  <a:txBody>
                    <a:bodyPr/>
                    <a:lstStyle/>
                    <a:p>
                      <a:pPr algn="ctr"/>
                      <a:r>
                        <a:rPr lang="en-US" sz="1800" dirty="0" smtClean="0"/>
                        <a:t>50</a:t>
                      </a:r>
                      <a:endParaRPr lang="en-US" sz="1800" dirty="0"/>
                    </a:p>
                  </a:txBody>
                  <a:tcPr anchor="ctr"/>
                </a:tc>
                <a:tc>
                  <a:txBody>
                    <a:bodyPr/>
                    <a:lstStyle/>
                    <a:p>
                      <a:pPr algn="ctr"/>
                      <a:r>
                        <a:rPr lang="en-US" sz="1800" dirty="0" smtClean="0"/>
                        <a:t>49</a:t>
                      </a:r>
                      <a:endParaRPr lang="en-US" sz="1800" dirty="0"/>
                    </a:p>
                  </a:txBody>
                  <a:tcPr anchor="ctr"/>
                </a:tc>
                <a:tc>
                  <a:txBody>
                    <a:bodyPr/>
                    <a:lstStyle/>
                    <a:p>
                      <a:pPr algn="ctr"/>
                      <a:r>
                        <a:rPr lang="en-US" sz="1800" dirty="0" smtClean="0"/>
                        <a:t>98%</a:t>
                      </a:r>
                      <a:endParaRPr lang="en-US" sz="1800" dirty="0"/>
                    </a:p>
                  </a:txBody>
                  <a:tcPr anchor="ctr"/>
                </a:tc>
              </a:tr>
              <a:tr h="370840">
                <a:tc>
                  <a:txBody>
                    <a:bodyPr/>
                    <a:lstStyle/>
                    <a:p>
                      <a:pPr algn="ctr"/>
                      <a:r>
                        <a:rPr lang="en-US" sz="1800" dirty="0" smtClean="0"/>
                        <a:t>Treasurer</a:t>
                      </a:r>
                      <a:endParaRPr lang="en-US" sz="1800" dirty="0"/>
                    </a:p>
                  </a:txBody>
                  <a:tcPr anchor="ctr"/>
                </a:tc>
                <a:tc>
                  <a:txBody>
                    <a:bodyPr/>
                    <a:lstStyle/>
                    <a:p>
                      <a:pPr algn="ctr"/>
                      <a:r>
                        <a:rPr lang="en-US" sz="1800" dirty="0" smtClean="0"/>
                        <a:t>Autos</a:t>
                      </a:r>
                      <a:endParaRPr lang="en-US" sz="1800" dirty="0"/>
                    </a:p>
                  </a:txBody>
                  <a:tcPr anchor="ctr"/>
                </a:tc>
                <a:tc>
                  <a:txBody>
                    <a:bodyPr/>
                    <a:lstStyle/>
                    <a:p>
                      <a:pPr algn="ctr"/>
                      <a:r>
                        <a:rPr lang="en-US" sz="1800" dirty="0" smtClean="0"/>
                        <a:t>41</a:t>
                      </a:r>
                      <a:endParaRPr lang="en-US" sz="1800" dirty="0"/>
                    </a:p>
                  </a:txBody>
                  <a:tcPr anchor="ctr"/>
                </a:tc>
                <a:tc>
                  <a:txBody>
                    <a:bodyPr/>
                    <a:lstStyle/>
                    <a:p>
                      <a:pPr algn="ctr"/>
                      <a:r>
                        <a:rPr lang="en-US" sz="1800" dirty="0" smtClean="0"/>
                        <a:t>41</a:t>
                      </a:r>
                      <a:endParaRPr lang="en-US" sz="1800" dirty="0"/>
                    </a:p>
                  </a:txBody>
                  <a:tcPr anchor="ctr"/>
                </a:tc>
                <a:tc>
                  <a:txBody>
                    <a:bodyPr/>
                    <a:lstStyle/>
                    <a:p>
                      <a:pPr algn="ctr"/>
                      <a:r>
                        <a:rPr lang="en-US" sz="1800" dirty="0" smtClean="0"/>
                        <a:t>100%</a:t>
                      </a:r>
                      <a:endParaRPr lang="en-US" sz="1800" dirty="0"/>
                    </a:p>
                  </a:txBody>
                  <a:tcPr anchor="ctr"/>
                </a:tc>
              </a:tr>
              <a:tr h="370840">
                <a:tc>
                  <a:txBody>
                    <a:bodyPr/>
                    <a:lstStyle/>
                    <a:p>
                      <a:pPr algn="ctr"/>
                      <a:r>
                        <a:rPr lang="en-US" sz="1800" b="1" dirty="0" smtClean="0"/>
                        <a:t>Total</a:t>
                      </a:r>
                      <a:endParaRPr lang="en-US" sz="1800" b="1" dirty="0"/>
                    </a:p>
                  </a:txBody>
                  <a:tcPr anchor="ctr"/>
                </a:tc>
                <a:tc>
                  <a:txBody>
                    <a:bodyPr/>
                    <a:lstStyle/>
                    <a:p>
                      <a:pPr algn="ctr"/>
                      <a:endParaRPr lang="en-US" sz="1800" b="1" dirty="0"/>
                    </a:p>
                  </a:txBody>
                  <a:tcPr anchor="ctr"/>
                </a:tc>
                <a:tc>
                  <a:txBody>
                    <a:bodyPr/>
                    <a:lstStyle/>
                    <a:p>
                      <a:pPr algn="ctr"/>
                      <a:r>
                        <a:rPr lang="en-US" sz="1800" b="1" dirty="0" smtClean="0"/>
                        <a:t>319</a:t>
                      </a:r>
                      <a:endParaRPr lang="en-US" sz="1800" b="1" dirty="0"/>
                    </a:p>
                  </a:txBody>
                  <a:tcPr anchor="ctr"/>
                </a:tc>
                <a:tc>
                  <a:txBody>
                    <a:bodyPr/>
                    <a:lstStyle/>
                    <a:p>
                      <a:pPr algn="ctr"/>
                      <a:r>
                        <a:rPr lang="en-US" sz="1800" b="1" dirty="0" smtClean="0"/>
                        <a:t>311</a:t>
                      </a:r>
                      <a:endParaRPr lang="en-US" sz="1800" b="1" dirty="0"/>
                    </a:p>
                  </a:txBody>
                  <a:tcPr anchor="ctr"/>
                </a:tc>
                <a:tc>
                  <a:txBody>
                    <a:bodyPr/>
                    <a:lstStyle/>
                    <a:p>
                      <a:pPr algn="ctr"/>
                      <a:r>
                        <a:rPr lang="en-US" sz="1800" b="1" dirty="0" smtClean="0"/>
                        <a:t>98%</a:t>
                      </a:r>
                      <a:endParaRPr lang="en-US" sz="1800" b="1" dirty="0"/>
                    </a:p>
                  </a:txBody>
                  <a:tcPr anchor="ctr"/>
                </a:tc>
              </a:tr>
            </a:tbl>
          </a:graphicData>
        </a:graphic>
      </p:graphicFrame>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65</a:t>
            </a:fld>
            <a:endParaRPr lang="en-US" dirty="0">
              <a:solidFill>
                <a:prstClr val="black"/>
              </a:solidFill>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Procedure 17: Management’s Response</a:t>
            </a:r>
            <a:endParaRPr lang="en-US" sz="3200" dirty="0"/>
          </a:p>
        </p:txBody>
      </p:sp>
      <p:sp>
        <p:nvSpPr>
          <p:cNvPr id="3" name="Content Placeholder 2"/>
          <p:cNvSpPr>
            <a:spLocks noGrp="1"/>
          </p:cNvSpPr>
          <p:nvPr>
            <p:ph idx="1"/>
          </p:nvPr>
        </p:nvSpPr>
        <p:spPr/>
        <p:txBody>
          <a:bodyPr/>
          <a:lstStyle/>
          <a:p>
            <a:r>
              <a:rPr lang="en-US" sz="2000" b="1" dirty="0" smtClean="0"/>
              <a:t>Treasurer’s Office</a:t>
            </a:r>
          </a:p>
          <a:p>
            <a:pPr lvl="1"/>
            <a:r>
              <a:rPr lang="en-US" sz="1800" dirty="0" smtClean="0"/>
              <a:t>Currently, a procedure has been implemented that states all cashiers must manually stamp checks “For Deposit Only” upon receipt and before they are scanned into its online deposit system, which is an electronic deposit system set up with its financial institution.  When a batch of checks is received at once, the Treasurer’s office has set up an agreement with its financial institution that allows the financial institution to automatically stamp these checks “For Deposit Only” when they are scanned into the online deposit system.</a:t>
            </a:r>
          </a:p>
          <a:p>
            <a:pPr lvl="2"/>
            <a:endParaRPr lang="en-US" sz="1600" dirty="0" smtClean="0"/>
          </a:p>
          <a:p>
            <a:pPr>
              <a:buNone/>
            </a:pPr>
            <a:endParaRPr lang="en-US" sz="2000" dirty="0" smtClean="0"/>
          </a:p>
          <a:p>
            <a:endParaRPr lang="en-US" sz="2000" dirty="0" smtClean="0"/>
          </a:p>
          <a:p>
            <a:pPr lvl="2">
              <a:buNone/>
            </a:pPr>
            <a:r>
              <a:rPr lang="en-US" sz="1600" b="1" dirty="0" smtClean="0"/>
              <a:t>		</a:t>
            </a:r>
            <a:endParaRPr lang="en-US" sz="1600" b="1"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66</a:t>
            </a:fld>
            <a:endParaRPr lang="en-US" dirty="0">
              <a:solidFill>
                <a:prstClr val="black"/>
              </a:solidFill>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17: Impact of Finding</a:t>
            </a:r>
            <a:endParaRPr lang="en-US" dirty="0"/>
          </a:p>
        </p:txBody>
      </p:sp>
      <p:sp>
        <p:nvSpPr>
          <p:cNvPr id="3" name="Content Placeholder 2"/>
          <p:cNvSpPr>
            <a:spLocks noGrp="1"/>
          </p:cNvSpPr>
          <p:nvPr>
            <p:ph idx="1"/>
          </p:nvPr>
        </p:nvSpPr>
        <p:spPr/>
        <p:txBody>
          <a:bodyPr/>
          <a:lstStyle/>
          <a:p>
            <a:r>
              <a:rPr lang="en-US" sz="2000" b="1" dirty="0" smtClean="0"/>
              <a:t>Treasurer’s Office</a:t>
            </a:r>
          </a:p>
          <a:p>
            <a:pPr lvl="1"/>
            <a:r>
              <a:rPr lang="en-US" sz="1800" dirty="0" smtClean="0"/>
              <a:t>All checks should be stamped "For Deposit Only" so an employee or other individual cannot cash it and receive the money.  Someone could have access to a program that could modify the face of the check so it would appear to by payable to the employee who has it in his or her possession.</a:t>
            </a:r>
            <a:endParaRPr lang="en-US" sz="1800"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67</a:t>
            </a:fld>
            <a:endParaRPr lang="en-US" dirty="0">
              <a:solidFill>
                <a:prstClr val="black"/>
              </a:solidFill>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18</a:t>
            </a:r>
            <a:endParaRPr lang="en-US" dirty="0"/>
          </a:p>
        </p:txBody>
      </p:sp>
      <p:sp>
        <p:nvSpPr>
          <p:cNvPr id="3" name="Content Placeholder 2"/>
          <p:cNvSpPr>
            <a:spLocks noGrp="1"/>
          </p:cNvSpPr>
          <p:nvPr>
            <p:ph idx="1"/>
          </p:nvPr>
        </p:nvSpPr>
        <p:spPr/>
        <p:txBody>
          <a:bodyPr/>
          <a:lstStyle/>
          <a:p>
            <a:r>
              <a:rPr lang="en-US" sz="2000" i="1" dirty="0" smtClean="0"/>
              <a:t>For each property selected in which the property taxes were paid in all forms of payment other than cash, we traced the amount of payment to a “Payment Receipt.”</a:t>
            </a:r>
          </a:p>
          <a:p>
            <a:pPr lvl="1"/>
            <a:r>
              <a:rPr lang="en-US" sz="1800" b="1" dirty="0" smtClean="0"/>
              <a:t>Finding</a:t>
            </a:r>
          </a:p>
          <a:p>
            <a:pPr lvl="2"/>
            <a:r>
              <a:rPr lang="en-US" sz="1600" dirty="0" smtClean="0"/>
              <a:t>The amount of payment could not be traced to a “Payment Receipt” as follows:</a:t>
            </a:r>
          </a:p>
          <a:p>
            <a:endParaRPr lang="en-US"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68</a:t>
            </a:fld>
            <a:endParaRPr lang="en-US" dirty="0">
              <a:solidFill>
                <a:prstClr val="black"/>
              </a:solidFill>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smtClean="0"/>
              <a:t>Procedure 18: Analysis of Finding</a:t>
            </a:r>
            <a:endParaRPr lang="en-US" sz="3800" dirty="0"/>
          </a:p>
        </p:txBody>
      </p:sp>
      <p:graphicFrame>
        <p:nvGraphicFramePr>
          <p:cNvPr id="5" name="Content Placeholder 4"/>
          <p:cNvGraphicFramePr>
            <a:graphicFrameLocks noGrp="1"/>
          </p:cNvGraphicFramePr>
          <p:nvPr>
            <p:ph idx="1"/>
          </p:nvPr>
        </p:nvGraphicFramePr>
        <p:xfrm>
          <a:off x="914400" y="1600200"/>
          <a:ext cx="7772400" cy="3510280"/>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370840">
                <a:tc>
                  <a:txBody>
                    <a:bodyPr/>
                    <a:lstStyle/>
                    <a:p>
                      <a:pPr algn="ctr"/>
                      <a:r>
                        <a:rPr lang="en-US" sz="1800" dirty="0" smtClean="0"/>
                        <a:t>Department</a:t>
                      </a:r>
                      <a:endParaRPr lang="en-US" sz="1800" dirty="0"/>
                    </a:p>
                  </a:txBody>
                  <a:tcPr anchor="ctr"/>
                </a:tc>
                <a:tc>
                  <a:txBody>
                    <a:bodyPr/>
                    <a:lstStyle/>
                    <a:p>
                      <a:pPr algn="ctr"/>
                      <a:r>
                        <a:rPr lang="en-US" sz="1800" dirty="0" smtClean="0"/>
                        <a:t>Property Type</a:t>
                      </a:r>
                      <a:endParaRPr lang="en-US" sz="1800" dirty="0"/>
                    </a:p>
                  </a:txBody>
                  <a:tcPr anchor="ctr"/>
                </a:tc>
                <a:tc>
                  <a:txBody>
                    <a:bodyPr/>
                    <a:lstStyle/>
                    <a:p>
                      <a:pPr algn="ctr"/>
                      <a:r>
                        <a:rPr lang="en-US" sz="1800" dirty="0" smtClean="0"/>
                        <a:t>Sample</a:t>
                      </a:r>
                      <a:r>
                        <a:rPr lang="en-US" sz="1800" baseline="0" dirty="0" smtClean="0"/>
                        <a:t> Size</a:t>
                      </a:r>
                      <a:endParaRPr lang="en-US" sz="1800" dirty="0"/>
                    </a:p>
                  </a:txBody>
                  <a:tcPr anchor="ctr"/>
                </a:tc>
                <a:tc>
                  <a:txBody>
                    <a:bodyPr/>
                    <a:lstStyle/>
                    <a:p>
                      <a:pPr algn="ctr"/>
                      <a:r>
                        <a:rPr lang="en-US" sz="1800" dirty="0" smtClean="0"/>
                        <a:t># of Findings</a:t>
                      </a:r>
                      <a:endParaRPr lang="en-US" sz="1800" dirty="0"/>
                    </a:p>
                  </a:txBody>
                  <a:tcPr anchor="ctr"/>
                </a:tc>
                <a:tc>
                  <a:txBody>
                    <a:bodyPr/>
                    <a:lstStyle/>
                    <a:p>
                      <a:pPr algn="ctr"/>
                      <a:r>
                        <a:rPr lang="en-US" sz="1800" dirty="0" smtClean="0"/>
                        <a:t>Findings as a % of Sample</a:t>
                      </a:r>
                      <a:r>
                        <a:rPr lang="en-US" sz="1800" baseline="0" dirty="0" smtClean="0"/>
                        <a:t> Size</a:t>
                      </a:r>
                      <a:endParaRPr lang="en-US" sz="1800" dirty="0"/>
                    </a:p>
                  </a:txBody>
                  <a:tcPr anchor="ctr"/>
                </a:tc>
              </a:tr>
              <a:tr h="370840">
                <a:tc>
                  <a:txBody>
                    <a:bodyPr/>
                    <a:lstStyle/>
                    <a:p>
                      <a:pPr algn="ctr"/>
                      <a:r>
                        <a:rPr lang="en-US" dirty="0" smtClean="0"/>
                        <a:t>Treasurer</a:t>
                      </a:r>
                      <a:endParaRPr lang="en-US" dirty="0"/>
                    </a:p>
                  </a:txBody>
                  <a:tcPr anchor="ctr"/>
                </a:tc>
                <a:tc>
                  <a:txBody>
                    <a:bodyPr/>
                    <a:lstStyle/>
                    <a:p>
                      <a:pPr algn="ctr"/>
                      <a:r>
                        <a:rPr lang="en-US" dirty="0" smtClean="0"/>
                        <a:t>Mobile Home</a:t>
                      </a:r>
                      <a:endParaRPr lang="en-US" dirty="0"/>
                    </a:p>
                  </a:txBody>
                  <a:tcPr anchor="ctr"/>
                </a:tc>
                <a:tc>
                  <a:txBody>
                    <a:bodyPr/>
                    <a:lstStyle/>
                    <a:p>
                      <a:pPr algn="ctr"/>
                      <a:r>
                        <a:rPr lang="en-US" dirty="0" smtClean="0"/>
                        <a:t>55</a:t>
                      </a:r>
                      <a:endParaRPr lang="en-US" dirty="0"/>
                    </a:p>
                  </a:txBody>
                  <a:tcPr anchor="ctr"/>
                </a:tc>
                <a:tc>
                  <a:txBody>
                    <a:bodyPr/>
                    <a:lstStyle/>
                    <a:p>
                      <a:pPr algn="ctr"/>
                      <a:r>
                        <a:rPr lang="en-US" dirty="0" smtClean="0"/>
                        <a:t>8</a:t>
                      </a:r>
                      <a:endParaRPr lang="en-US" dirty="0"/>
                    </a:p>
                  </a:txBody>
                  <a:tcPr anchor="ctr"/>
                </a:tc>
                <a:tc>
                  <a:txBody>
                    <a:bodyPr/>
                    <a:lstStyle/>
                    <a:p>
                      <a:pPr algn="ctr"/>
                      <a:r>
                        <a:rPr lang="en-US" dirty="0" smtClean="0"/>
                        <a:t>15%</a:t>
                      </a:r>
                      <a:endParaRPr lang="en-US" dirty="0"/>
                    </a:p>
                  </a:txBody>
                  <a:tcPr anchor="ctr"/>
                </a:tc>
              </a:tr>
              <a:tr h="370840">
                <a:tc>
                  <a:txBody>
                    <a:bodyPr/>
                    <a:lstStyle/>
                    <a:p>
                      <a:pPr algn="ctr"/>
                      <a:r>
                        <a:rPr lang="en-US" dirty="0" smtClean="0"/>
                        <a:t>Treasurer</a:t>
                      </a:r>
                      <a:endParaRPr lang="en-US" dirty="0"/>
                    </a:p>
                  </a:txBody>
                  <a:tcPr anchor="ctr"/>
                </a:tc>
                <a:tc>
                  <a:txBody>
                    <a:bodyPr/>
                    <a:lstStyle/>
                    <a:p>
                      <a:pPr algn="ctr"/>
                      <a:r>
                        <a:rPr lang="en-US" dirty="0" smtClean="0"/>
                        <a:t>4% Real</a:t>
                      </a:r>
                      <a:endParaRPr lang="en-US" dirty="0"/>
                    </a:p>
                  </a:txBody>
                  <a:tcPr anchor="ctr"/>
                </a:tc>
                <a:tc>
                  <a:txBody>
                    <a:bodyPr/>
                    <a:lstStyle/>
                    <a:p>
                      <a:pPr algn="ctr"/>
                      <a:r>
                        <a:rPr lang="en-US" dirty="0" smtClean="0"/>
                        <a:t>72</a:t>
                      </a:r>
                      <a:endParaRPr lang="en-US" dirty="0"/>
                    </a:p>
                  </a:txBody>
                  <a:tcPr anchor="ctr"/>
                </a:tc>
                <a:tc>
                  <a:txBody>
                    <a:bodyPr/>
                    <a:lstStyle/>
                    <a:p>
                      <a:pPr algn="ctr"/>
                      <a:r>
                        <a:rPr lang="en-US" dirty="0" smtClean="0"/>
                        <a:t>9</a:t>
                      </a:r>
                      <a:endParaRPr lang="en-US" dirty="0"/>
                    </a:p>
                  </a:txBody>
                  <a:tcPr anchor="ctr"/>
                </a:tc>
                <a:tc>
                  <a:txBody>
                    <a:bodyPr/>
                    <a:lstStyle/>
                    <a:p>
                      <a:pPr algn="ctr"/>
                      <a:r>
                        <a:rPr lang="en-US" dirty="0" smtClean="0"/>
                        <a:t>13%</a:t>
                      </a:r>
                      <a:endParaRPr lang="en-US" dirty="0"/>
                    </a:p>
                  </a:txBody>
                  <a:tcPr anchor="ct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Treasurer</a:t>
                      </a:r>
                      <a:endParaRPr lang="en-US" dirty="0"/>
                    </a:p>
                  </a:txBody>
                  <a:tcPr anchor="ctr"/>
                </a:tc>
                <a:tc>
                  <a:txBody>
                    <a:bodyPr/>
                    <a:lstStyle/>
                    <a:p>
                      <a:pPr algn="ctr"/>
                      <a:r>
                        <a:rPr lang="en-US" dirty="0" smtClean="0"/>
                        <a:t>6%</a:t>
                      </a:r>
                      <a:r>
                        <a:rPr lang="en-US" baseline="0" dirty="0" smtClean="0"/>
                        <a:t> Real</a:t>
                      </a:r>
                      <a:endParaRPr lang="en-US" dirty="0"/>
                    </a:p>
                  </a:txBody>
                  <a:tcPr anchor="ctr"/>
                </a:tc>
                <a:tc>
                  <a:txBody>
                    <a:bodyPr/>
                    <a:lstStyle/>
                    <a:p>
                      <a:pPr algn="ctr"/>
                      <a:r>
                        <a:rPr lang="en-US" dirty="0" smtClean="0"/>
                        <a:t>76</a:t>
                      </a:r>
                      <a:endParaRPr lang="en-US" dirty="0"/>
                    </a:p>
                  </a:txBody>
                  <a:tcPr anchor="ctr"/>
                </a:tc>
                <a:tc>
                  <a:txBody>
                    <a:bodyPr/>
                    <a:lstStyle/>
                    <a:p>
                      <a:pPr algn="ctr"/>
                      <a:r>
                        <a:rPr lang="en-US" dirty="0" smtClean="0"/>
                        <a:t>13</a:t>
                      </a:r>
                      <a:endParaRPr lang="en-US" dirty="0"/>
                    </a:p>
                  </a:txBody>
                  <a:tcPr anchor="ctr"/>
                </a:tc>
                <a:tc>
                  <a:txBody>
                    <a:bodyPr/>
                    <a:lstStyle/>
                    <a:p>
                      <a:pPr algn="ctr"/>
                      <a:r>
                        <a:rPr lang="en-US" dirty="0" smtClean="0"/>
                        <a:t>17%</a:t>
                      </a:r>
                      <a:endParaRPr lang="en-US" dirty="0"/>
                    </a:p>
                  </a:txBody>
                  <a:tcPr anchor="ctr"/>
                </a:tc>
              </a:tr>
              <a:tr h="370840">
                <a:tc>
                  <a:txBody>
                    <a:bodyPr/>
                    <a:lstStyle/>
                    <a:p>
                      <a:pPr algn="ctr"/>
                      <a:r>
                        <a:rPr lang="en-US" dirty="0" smtClean="0"/>
                        <a:t>Treasurer</a:t>
                      </a:r>
                      <a:endParaRPr lang="en-US" dirty="0"/>
                    </a:p>
                  </a:txBody>
                  <a:tcPr anchor="ctr"/>
                </a:tc>
                <a:tc>
                  <a:txBody>
                    <a:bodyPr/>
                    <a:lstStyle/>
                    <a:p>
                      <a:pPr algn="ctr"/>
                      <a:r>
                        <a:rPr lang="en-US" dirty="0" smtClean="0"/>
                        <a:t>FFE</a:t>
                      </a:r>
                      <a:endParaRPr lang="en-US" dirty="0"/>
                    </a:p>
                  </a:txBody>
                  <a:tcPr anchor="ctr"/>
                </a:tc>
                <a:tc>
                  <a:txBody>
                    <a:bodyPr/>
                    <a:lstStyle/>
                    <a:p>
                      <a:pPr algn="ctr"/>
                      <a:r>
                        <a:rPr lang="en-US" dirty="0" smtClean="0"/>
                        <a:t>73</a:t>
                      </a:r>
                      <a:endParaRPr lang="en-US" dirty="0"/>
                    </a:p>
                  </a:txBody>
                  <a:tcPr anchor="ctr"/>
                </a:tc>
                <a:tc>
                  <a:txBody>
                    <a:bodyPr/>
                    <a:lstStyle/>
                    <a:p>
                      <a:pPr algn="ctr"/>
                      <a:r>
                        <a:rPr lang="en-US" dirty="0" smtClean="0"/>
                        <a:t>6</a:t>
                      </a:r>
                      <a:endParaRPr lang="en-US" dirty="0"/>
                    </a:p>
                  </a:txBody>
                  <a:tcPr anchor="ctr"/>
                </a:tc>
                <a:tc>
                  <a:txBody>
                    <a:bodyPr/>
                    <a:lstStyle/>
                    <a:p>
                      <a:pPr algn="ctr"/>
                      <a:r>
                        <a:rPr lang="en-US" dirty="0" smtClean="0"/>
                        <a:t>8%</a:t>
                      </a:r>
                      <a:endParaRPr lang="en-US" dirty="0"/>
                    </a:p>
                  </a:txBody>
                  <a:tcPr anchor="ctr"/>
                </a:tc>
              </a:tr>
              <a:tr h="370840">
                <a:tc>
                  <a:txBody>
                    <a:bodyPr/>
                    <a:lstStyle/>
                    <a:p>
                      <a:pPr algn="ctr"/>
                      <a:r>
                        <a:rPr lang="en-US" dirty="0" smtClean="0"/>
                        <a:t>Treasurer</a:t>
                      </a:r>
                      <a:endParaRPr lang="en-US" dirty="0"/>
                    </a:p>
                  </a:txBody>
                  <a:tcPr anchor="ctr"/>
                </a:tc>
                <a:tc>
                  <a:txBody>
                    <a:bodyPr/>
                    <a:lstStyle/>
                    <a:p>
                      <a:pPr algn="ctr"/>
                      <a:r>
                        <a:rPr lang="en-US" dirty="0" smtClean="0"/>
                        <a:t>Watercraft</a:t>
                      </a:r>
                      <a:endParaRPr lang="en-US" dirty="0"/>
                    </a:p>
                  </a:txBody>
                  <a:tcPr anchor="ctr"/>
                </a:tc>
                <a:tc>
                  <a:txBody>
                    <a:bodyPr/>
                    <a:lstStyle/>
                    <a:p>
                      <a:pPr algn="ctr"/>
                      <a:r>
                        <a:rPr lang="en-US" dirty="0" smtClean="0"/>
                        <a:t>72</a:t>
                      </a:r>
                      <a:endParaRPr lang="en-US" dirty="0"/>
                    </a:p>
                  </a:txBody>
                  <a:tcPr anchor="ctr"/>
                </a:tc>
                <a:tc>
                  <a:txBody>
                    <a:bodyPr/>
                    <a:lstStyle/>
                    <a:p>
                      <a:pPr algn="ctr"/>
                      <a:r>
                        <a:rPr lang="en-US" dirty="0" smtClean="0"/>
                        <a:t>7</a:t>
                      </a:r>
                      <a:endParaRPr lang="en-US" dirty="0"/>
                    </a:p>
                  </a:txBody>
                  <a:tcPr anchor="ctr"/>
                </a:tc>
                <a:tc>
                  <a:txBody>
                    <a:bodyPr/>
                    <a:lstStyle/>
                    <a:p>
                      <a:pPr algn="ctr"/>
                      <a:r>
                        <a:rPr lang="en-US" dirty="0" smtClean="0"/>
                        <a:t>10%</a:t>
                      </a:r>
                      <a:endParaRPr lang="en-US" dirty="0"/>
                    </a:p>
                  </a:txBody>
                  <a:tcPr anchor="ctr"/>
                </a:tc>
              </a:tr>
              <a:tr h="370840">
                <a:tc>
                  <a:txBody>
                    <a:bodyPr/>
                    <a:lstStyle/>
                    <a:p>
                      <a:pPr algn="ctr"/>
                      <a:r>
                        <a:rPr lang="en-US" dirty="0" smtClean="0"/>
                        <a:t>Treasurer</a:t>
                      </a:r>
                      <a:endParaRPr lang="en-US" dirty="0"/>
                    </a:p>
                  </a:txBody>
                  <a:tcPr anchor="ctr"/>
                </a:tc>
                <a:tc>
                  <a:txBody>
                    <a:bodyPr/>
                    <a:lstStyle/>
                    <a:p>
                      <a:pPr algn="ctr"/>
                      <a:r>
                        <a:rPr lang="en-US" dirty="0" smtClean="0"/>
                        <a:t>Autos</a:t>
                      </a:r>
                      <a:endParaRPr lang="en-US" dirty="0"/>
                    </a:p>
                  </a:txBody>
                  <a:tcPr anchor="ctr"/>
                </a:tc>
                <a:tc>
                  <a:txBody>
                    <a:bodyPr/>
                    <a:lstStyle/>
                    <a:p>
                      <a:pPr algn="ctr"/>
                      <a:r>
                        <a:rPr lang="en-US" dirty="0" smtClean="0"/>
                        <a:t>63</a:t>
                      </a:r>
                      <a:endParaRPr lang="en-US" dirty="0"/>
                    </a:p>
                  </a:txBody>
                  <a:tcPr anchor="ctr"/>
                </a:tc>
                <a:tc>
                  <a:txBody>
                    <a:bodyPr/>
                    <a:lstStyle/>
                    <a:p>
                      <a:pPr algn="ctr"/>
                      <a:r>
                        <a:rPr lang="en-US" dirty="0" smtClean="0"/>
                        <a:t>3</a:t>
                      </a:r>
                      <a:endParaRPr lang="en-US" dirty="0"/>
                    </a:p>
                  </a:txBody>
                  <a:tcPr anchor="ctr"/>
                </a:tc>
                <a:tc>
                  <a:txBody>
                    <a:bodyPr/>
                    <a:lstStyle/>
                    <a:p>
                      <a:pPr algn="ctr"/>
                      <a:r>
                        <a:rPr lang="en-US" dirty="0" smtClean="0"/>
                        <a:t>5%</a:t>
                      </a:r>
                      <a:endParaRPr lang="en-US" dirty="0"/>
                    </a:p>
                  </a:txBody>
                  <a:tcPr anchor="ctr"/>
                </a:tc>
              </a:tr>
              <a:tr h="370840">
                <a:tc>
                  <a:txBody>
                    <a:bodyPr/>
                    <a:lstStyle/>
                    <a:p>
                      <a:pPr algn="ctr"/>
                      <a:r>
                        <a:rPr lang="en-US" b="1" dirty="0" smtClean="0"/>
                        <a:t>Total</a:t>
                      </a:r>
                      <a:endParaRPr lang="en-US" b="1" dirty="0"/>
                    </a:p>
                  </a:txBody>
                  <a:tcPr anchor="ctr"/>
                </a:tc>
                <a:tc>
                  <a:txBody>
                    <a:bodyPr/>
                    <a:lstStyle/>
                    <a:p>
                      <a:pPr algn="ctr"/>
                      <a:endParaRPr lang="en-US" b="1" dirty="0"/>
                    </a:p>
                  </a:txBody>
                  <a:tcPr anchor="ctr"/>
                </a:tc>
                <a:tc>
                  <a:txBody>
                    <a:bodyPr/>
                    <a:lstStyle/>
                    <a:p>
                      <a:pPr algn="ctr"/>
                      <a:r>
                        <a:rPr lang="en-US" b="1" dirty="0" smtClean="0"/>
                        <a:t>411</a:t>
                      </a:r>
                      <a:endParaRPr lang="en-US" b="1" dirty="0"/>
                    </a:p>
                  </a:txBody>
                  <a:tcPr anchor="ctr"/>
                </a:tc>
                <a:tc>
                  <a:txBody>
                    <a:bodyPr/>
                    <a:lstStyle/>
                    <a:p>
                      <a:pPr algn="ctr"/>
                      <a:r>
                        <a:rPr lang="en-US" b="1" dirty="0" smtClean="0"/>
                        <a:t>46</a:t>
                      </a:r>
                      <a:endParaRPr lang="en-US" b="1" dirty="0"/>
                    </a:p>
                  </a:txBody>
                  <a:tcPr anchor="ctr"/>
                </a:tc>
                <a:tc>
                  <a:txBody>
                    <a:bodyPr/>
                    <a:lstStyle/>
                    <a:p>
                      <a:pPr algn="ctr"/>
                      <a:r>
                        <a:rPr lang="en-US" b="1" dirty="0" smtClean="0"/>
                        <a:t>11%</a:t>
                      </a:r>
                      <a:endParaRPr lang="en-US" b="1" dirty="0"/>
                    </a:p>
                  </a:txBody>
                  <a:tcPr anchor="ctr"/>
                </a:tc>
              </a:tr>
            </a:tbl>
          </a:graphicData>
        </a:graphic>
      </p:graphicFrame>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69</a:t>
            </a:fld>
            <a:endParaRPr lang="en-US" dirty="0">
              <a:solidFill>
                <a:prstClr val="black"/>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of the Engagement</a:t>
            </a:r>
            <a:endParaRPr lang="en-US" dirty="0"/>
          </a:p>
        </p:txBody>
      </p:sp>
      <p:sp>
        <p:nvSpPr>
          <p:cNvPr id="3" name="Content Placeholder 2"/>
          <p:cNvSpPr>
            <a:spLocks noGrp="1"/>
          </p:cNvSpPr>
          <p:nvPr>
            <p:ph idx="1"/>
          </p:nvPr>
        </p:nvSpPr>
        <p:spPr/>
        <p:txBody>
          <a:bodyPr/>
          <a:lstStyle/>
          <a:p>
            <a:r>
              <a:rPr lang="en-US" sz="2000" dirty="0" smtClean="0"/>
              <a:t>We performed walk-through with each transaction to assess the design effectiveness of the processes and internal controls.</a:t>
            </a:r>
          </a:p>
          <a:p>
            <a:r>
              <a:rPr lang="en-US" sz="2000" dirty="0" smtClean="0"/>
              <a:t>We obtained Manatron Report exported into Excel and randomly selected 10 transactions for each type of property (6 types) for 8 distribution periods (12/15/2009, 12/31/2009, 1/15/2010, 1/31/2010, 2/28/2010, 3/15/2010, 3/30/2010 and 4/30/2010) for a total sample size of 480 transactions.</a:t>
            </a:r>
          </a:p>
          <a:p>
            <a:r>
              <a:rPr lang="en-US" sz="2000" dirty="0" smtClean="0"/>
              <a:t>For each transaction, we tested the processes and internal controls identified from our interviews and walk-through procedures.</a:t>
            </a:r>
          </a:p>
          <a:p>
            <a:endParaRPr lang="en-US" sz="2000"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7</a:t>
            </a:fld>
            <a:endParaRPr lang="en-US" dirty="0">
              <a:solidFill>
                <a:prstClr val="black"/>
              </a:solidFill>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Procedure 18: Management’s Response</a:t>
            </a:r>
            <a:endParaRPr lang="en-US" sz="3200" dirty="0"/>
          </a:p>
        </p:txBody>
      </p:sp>
      <p:sp>
        <p:nvSpPr>
          <p:cNvPr id="3" name="Content Placeholder 2"/>
          <p:cNvSpPr>
            <a:spLocks noGrp="1"/>
          </p:cNvSpPr>
          <p:nvPr>
            <p:ph idx="1"/>
          </p:nvPr>
        </p:nvSpPr>
        <p:spPr/>
        <p:txBody>
          <a:bodyPr/>
          <a:lstStyle/>
          <a:p>
            <a:r>
              <a:rPr lang="en-US" sz="2000" b="1" dirty="0" smtClean="0"/>
              <a:t>Treasurer’s Office</a:t>
            </a:r>
          </a:p>
          <a:p>
            <a:pPr lvl="1"/>
            <a:r>
              <a:rPr lang="en-US" sz="1800" dirty="0" smtClean="0"/>
              <a:t>The transactions listed above involved a situation where a taxpayer paid property taxes for multiple accounts with one form of payment.  A separate “Payment Receipt” is provided for each account.  The “Payment Receipt” that was provided was only for one account when the form of payment was for all accounts.  </a:t>
            </a:r>
          </a:p>
          <a:p>
            <a:pPr lvl="1"/>
            <a:r>
              <a:rPr lang="en-US" sz="1800" dirty="0" smtClean="0"/>
              <a:t>The situation described above explained why the amount of payment could not be traced to the amount of the “Payment Receipt.”  In order for this attribute to be satisfied, all applicable “Payment Receipts” would need to be provided.  In the future, if documentation is requested for one account and that account is included in a batch payment, all documentation supporting that batch payment will be provided.</a:t>
            </a:r>
          </a:p>
          <a:p>
            <a:pPr lvl="2"/>
            <a:endParaRPr lang="en-US" sz="1600"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70</a:t>
            </a:fld>
            <a:endParaRPr lang="en-US" dirty="0">
              <a:solidFill>
                <a:prstClr val="black"/>
              </a:solidFill>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18: Impact of Finding</a:t>
            </a:r>
            <a:endParaRPr lang="en-US" dirty="0"/>
          </a:p>
        </p:txBody>
      </p:sp>
      <p:sp>
        <p:nvSpPr>
          <p:cNvPr id="3" name="Content Placeholder 2"/>
          <p:cNvSpPr>
            <a:spLocks noGrp="1"/>
          </p:cNvSpPr>
          <p:nvPr>
            <p:ph idx="1"/>
          </p:nvPr>
        </p:nvSpPr>
        <p:spPr/>
        <p:txBody>
          <a:bodyPr/>
          <a:lstStyle/>
          <a:p>
            <a:r>
              <a:rPr lang="en-US" sz="2000" b="1" dirty="0" smtClean="0"/>
              <a:t>Treasurer’s Office</a:t>
            </a:r>
          </a:p>
          <a:p>
            <a:pPr lvl="1"/>
            <a:r>
              <a:rPr lang="en-US" sz="1800" dirty="0" smtClean="0"/>
              <a:t>When the amount of payment exceeds the amount listed on the "Payment Receipt," the excess funds appear to not be accounted for properly.  This heightens fraud risk.  If the amount of payment is less than the amount listed on the "Payment Receipt," it appears that the County did not collect the proper amount due, which could lead to understated revenues in its financial statements.   This latter example also heightens fraud risk as there may be an employee who is providing faulty discounts to a friend, family member, etc.</a:t>
            </a:r>
            <a:endParaRPr lang="en-US" sz="1800"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71</a:t>
            </a:fld>
            <a:endParaRPr lang="en-US" dirty="0">
              <a:solidFill>
                <a:prstClr val="black"/>
              </a:solidFill>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20</a:t>
            </a:r>
            <a:endParaRPr lang="en-US" dirty="0"/>
          </a:p>
        </p:txBody>
      </p:sp>
      <p:sp>
        <p:nvSpPr>
          <p:cNvPr id="3" name="Content Placeholder 2"/>
          <p:cNvSpPr>
            <a:spLocks noGrp="1"/>
          </p:cNvSpPr>
          <p:nvPr>
            <p:ph idx="1"/>
          </p:nvPr>
        </p:nvSpPr>
        <p:spPr/>
        <p:txBody>
          <a:bodyPr/>
          <a:lstStyle/>
          <a:p>
            <a:r>
              <a:rPr lang="en-US" sz="2000" i="1" dirty="0" smtClean="0"/>
              <a:t>For each property selected, we traced the total amount collected as listed on the “Sessions Reconciliation Report” to the journal entry posted to the general ledger.</a:t>
            </a:r>
          </a:p>
          <a:p>
            <a:pPr lvl="1"/>
            <a:r>
              <a:rPr lang="en-US" sz="1800" b="1" dirty="0" smtClean="0"/>
              <a:t>Finding</a:t>
            </a:r>
          </a:p>
          <a:p>
            <a:pPr lvl="2"/>
            <a:r>
              <a:rPr lang="en-US" sz="1600" dirty="0" smtClean="0"/>
              <a:t>The amount shown as collected per the “Sessions Reconciliation Report” could not be traced to the journal entry as follows:</a:t>
            </a:r>
          </a:p>
          <a:p>
            <a:pPr lvl="2">
              <a:buNone/>
            </a:pPr>
            <a:endParaRPr lang="en-US" sz="1600" dirty="0" smtClean="0"/>
          </a:p>
          <a:p>
            <a:endParaRPr lang="en-US" sz="2000"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72</a:t>
            </a:fld>
            <a:endParaRPr lang="en-US" dirty="0">
              <a:solidFill>
                <a:prstClr val="black"/>
              </a:solidFill>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smtClean="0"/>
              <a:t>Procedure 20: Analysis of Finding</a:t>
            </a:r>
            <a:endParaRPr lang="en-US" sz="3800" dirty="0"/>
          </a:p>
        </p:txBody>
      </p:sp>
      <p:graphicFrame>
        <p:nvGraphicFramePr>
          <p:cNvPr id="5" name="Content Placeholder 4"/>
          <p:cNvGraphicFramePr>
            <a:graphicFrameLocks noGrp="1"/>
          </p:cNvGraphicFramePr>
          <p:nvPr>
            <p:ph idx="1"/>
          </p:nvPr>
        </p:nvGraphicFramePr>
        <p:xfrm>
          <a:off x="914400" y="1600200"/>
          <a:ext cx="7772400" cy="3510280"/>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370840">
                <a:tc>
                  <a:txBody>
                    <a:bodyPr/>
                    <a:lstStyle/>
                    <a:p>
                      <a:pPr algn="ctr"/>
                      <a:r>
                        <a:rPr lang="en-US" sz="1800" dirty="0" smtClean="0"/>
                        <a:t>Department</a:t>
                      </a:r>
                      <a:endParaRPr lang="en-US" sz="1800" dirty="0"/>
                    </a:p>
                  </a:txBody>
                  <a:tcPr anchor="ctr"/>
                </a:tc>
                <a:tc>
                  <a:txBody>
                    <a:bodyPr/>
                    <a:lstStyle/>
                    <a:p>
                      <a:pPr algn="ctr"/>
                      <a:r>
                        <a:rPr lang="en-US" sz="1800" dirty="0" smtClean="0"/>
                        <a:t>Property Type</a:t>
                      </a:r>
                      <a:endParaRPr lang="en-US" sz="1800" dirty="0"/>
                    </a:p>
                  </a:txBody>
                  <a:tcPr anchor="ctr"/>
                </a:tc>
                <a:tc>
                  <a:txBody>
                    <a:bodyPr/>
                    <a:lstStyle/>
                    <a:p>
                      <a:pPr algn="ctr"/>
                      <a:r>
                        <a:rPr lang="en-US" sz="1800" dirty="0" smtClean="0"/>
                        <a:t>Sample</a:t>
                      </a:r>
                      <a:r>
                        <a:rPr lang="en-US" sz="1800" baseline="0" dirty="0" smtClean="0"/>
                        <a:t> Size</a:t>
                      </a:r>
                      <a:endParaRPr lang="en-US" sz="1800" dirty="0"/>
                    </a:p>
                  </a:txBody>
                  <a:tcPr anchor="ctr"/>
                </a:tc>
                <a:tc>
                  <a:txBody>
                    <a:bodyPr/>
                    <a:lstStyle/>
                    <a:p>
                      <a:pPr algn="ctr"/>
                      <a:r>
                        <a:rPr lang="en-US" sz="1800" dirty="0" smtClean="0"/>
                        <a:t># of Findings</a:t>
                      </a:r>
                      <a:endParaRPr lang="en-US" sz="1800" dirty="0"/>
                    </a:p>
                  </a:txBody>
                  <a:tcPr anchor="ctr"/>
                </a:tc>
                <a:tc>
                  <a:txBody>
                    <a:bodyPr/>
                    <a:lstStyle/>
                    <a:p>
                      <a:pPr algn="ctr"/>
                      <a:r>
                        <a:rPr lang="en-US" sz="1800" dirty="0" smtClean="0"/>
                        <a:t>Findings as a % of Sample</a:t>
                      </a:r>
                      <a:r>
                        <a:rPr lang="en-US" sz="1800" baseline="0" dirty="0" smtClean="0"/>
                        <a:t> Size</a:t>
                      </a:r>
                      <a:endParaRPr lang="en-US" sz="1800" dirty="0"/>
                    </a:p>
                  </a:txBody>
                  <a:tcPr anchor="ctr"/>
                </a:tc>
              </a:tr>
              <a:tr h="370840">
                <a:tc>
                  <a:txBody>
                    <a:bodyPr/>
                    <a:lstStyle/>
                    <a:p>
                      <a:pPr algn="ctr"/>
                      <a:r>
                        <a:rPr lang="en-US" dirty="0" smtClean="0"/>
                        <a:t>Treasurer</a:t>
                      </a:r>
                      <a:endParaRPr lang="en-US" dirty="0"/>
                    </a:p>
                  </a:txBody>
                  <a:tcPr anchor="ctr"/>
                </a:tc>
                <a:tc>
                  <a:txBody>
                    <a:bodyPr/>
                    <a:lstStyle/>
                    <a:p>
                      <a:pPr algn="ctr"/>
                      <a:r>
                        <a:rPr lang="en-US" dirty="0" smtClean="0"/>
                        <a:t>Mobile Home</a:t>
                      </a:r>
                      <a:endParaRPr lang="en-US" dirty="0"/>
                    </a:p>
                  </a:txBody>
                  <a:tcPr anchor="ctr"/>
                </a:tc>
                <a:tc>
                  <a:txBody>
                    <a:bodyPr/>
                    <a:lstStyle/>
                    <a:p>
                      <a:pPr algn="ctr"/>
                      <a:r>
                        <a:rPr lang="en-US" dirty="0" smtClean="0"/>
                        <a:t>80</a:t>
                      </a:r>
                      <a:endParaRPr lang="en-US" dirty="0"/>
                    </a:p>
                  </a:txBody>
                  <a:tcPr anchor="ctr"/>
                </a:tc>
                <a:tc>
                  <a:txBody>
                    <a:bodyPr/>
                    <a:lstStyle/>
                    <a:p>
                      <a:pPr algn="ctr"/>
                      <a:r>
                        <a:rPr lang="en-US" dirty="0" smtClean="0"/>
                        <a:t>18</a:t>
                      </a:r>
                      <a:endParaRPr lang="en-US" dirty="0"/>
                    </a:p>
                  </a:txBody>
                  <a:tcPr anchor="ctr"/>
                </a:tc>
                <a:tc>
                  <a:txBody>
                    <a:bodyPr/>
                    <a:lstStyle/>
                    <a:p>
                      <a:pPr algn="ctr"/>
                      <a:r>
                        <a:rPr lang="en-US" dirty="0" smtClean="0"/>
                        <a:t>23%</a:t>
                      </a:r>
                      <a:endParaRPr lang="en-US" dirty="0"/>
                    </a:p>
                  </a:txBody>
                  <a:tcPr anchor="ctr"/>
                </a:tc>
              </a:tr>
              <a:tr h="370840">
                <a:tc>
                  <a:txBody>
                    <a:bodyPr/>
                    <a:lstStyle/>
                    <a:p>
                      <a:pPr algn="ctr"/>
                      <a:r>
                        <a:rPr lang="en-US" dirty="0" smtClean="0"/>
                        <a:t>Treasurer</a:t>
                      </a:r>
                      <a:endParaRPr lang="en-US" dirty="0"/>
                    </a:p>
                  </a:txBody>
                  <a:tcPr anchor="ctr"/>
                </a:tc>
                <a:tc>
                  <a:txBody>
                    <a:bodyPr/>
                    <a:lstStyle/>
                    <a:p>
                      <a:pPr algn="ctr"/>
                      <a:r>
                        <a:rPr lang="en-US" dirty="0" smtClean="0"/>
                        <a:t>4% Real</a:t>
                      </a:r>
                      <a:endParaRPr lang="en-US" dirty="0"/>
                    </a:p>
                  </a:txBody>
                  <a:tcPr anchor="ctr"/>
                </a:tc>
                <a:tc>
                  <a:txBody>
                    <a:bodyPr/>
                    <a:lstStyle/>
                    <a:p>
                      <a:pPr algn="ctr"/>
                      <a:r>
                        <a:rPr lang="en-US" dirty="0" smtClean="0"/>
                        <a:t>80</a:t>
                      </a:r>
                      <a:endParaRPr lang="en-US" dirty="0"/>
                    </a:p>
                  </a:txBody>
                  <a:tcPr anchor="ctr"/>
                </a:tc>
                <a:tc>
                  <a:txBody>
                    <a:bodyPr/>
                    <a:lstStyle/>
                    <a:p>
                      <a:pPr algn="ctr"/>
                      <a:r>
                        <a:rPr lang="en-US" dirty="0" smtClean="0"/>
                        <a:t>16</a:t>
                      </a:r>
                      <a:endParaRPr lang="en-US" dirty="0"/>
                    </a:p>
                  </a:txBody>
                  <a:tcPr anchor="ctr"/>
                </a:tc>
                <a:tc>
                  <a:txBody>
                    <a:bodyPr/>
                    <a:lstStyle/>
                    <a:p>
                      <a:pPr algn="ctr"/>
                      <a:r>
                        <a:rPr lang="en-US" dirty="0" smtClean="0"/>
                        <a:t>20%</a:t>
                      </a:r>
                      <a:endParaRPr lang="en-US" dirty="0"/>
                    </a:p>
                  </a:txBody>
                  <a:tcPr anchor="ctr"/>
                </a:tc>
              </a:tr>
              <a:tr h="370840">
                <a:tc>
                  <a:txBody>
                    <a:bodyPr/>
                    <a:lstStyle/>
                    <a:p>
                      <a:pPr algn="ctr"/>
                      <a:r>
                        <a:rPr lang="en-US" dirty="0" smtClean="0"/>
                        <a:t>Treasurer</a:t>
                      </a:r>
                      <a:endParaRPr lang="en-US" dirty="0"/>
                    </a:p>
                  </a:txBody>
                  <a:tcPr anchor="ctr"/>
                </a:tc>
                <a:tc>
                  <a:txBody>
                    <a:bodyPr/>
                    <a:lstStyle/>
                    <a:p>
                      <a:pPr algn="ctr"/>
                      <a:r>
                        <a:rPr lang="en-US" dirty="0" smtClean="0"/>
                        <a:t>6% Real</a:t>
                      </a:r>
                      <a:endParaRPr lang="en-US" dirty="0"/>
                    </a:p>
                  </a:txBody>
                  <a:tcPr anchor="ctr"/>
                </a:tc>
                <a:tc>
                  <a:txBody>
                    <a:bodyPr/>
                    <a:lstStyle/>
                    <a:p>
                      <a:pPr algn="ctr"/>
                      <a:r>
                        <a:rPr lang="en-US" dirty="0" smtClean="0"/>
                        <a:t>80</a:t>
                      </a:r>
                      <a:endParaRPr lang="en-US" dirty="0"/>
                    </a:p>
                  </a:txBody>
                  <a:tcPr anchor="ctr"/>
                </a:tc>
                <a:tc>
                  <a:txBody>
                    <a:bodyPr/>
                    <a:lstStyle/>
                    <a:p>
                      <a:pPr algn="ctr"/>
                      <a:r>
                        <a:rPr lang="en-US" dirty="0" smtClean="0"/>
                        <a:t>13</a:t>
                      </a:r>
                      <a:endParaRPr lang="en-US" dirty="0"/>
                    </a:p>
                  </a:txBody>
                  <a:tcPr anchor="ctr"/>
                </a:tc>
                <a:tc>
                  <a:txBody>
                    <a:bodyPr/>
                    <a:lstStyle/>
                    <a:p>
                      <a:pPr algn="ctr"/>
                      <a:r>
                        <a:rPr lang="en-US" dirty="0" smtClean="0"/>
                        <a:t>16%</a:t>
                      </a:r>
                      <a:endParaRPr lang="en-US" dirty="0"/>
                    </a:p>
                  </a:txBody>
                  <a:tcPr anchor="ctr"/>
                </a:tc>
              </a:tr>
              <a:tr h="370840">
                <a:tc>
                  <a:txBody>
                    <a:bodyPr/>
                    <a:lstStyle/>
                    <a:p>
                      <a:pPr algn="ctr"/>
                      <a:r>
                        <a:rPr lang="en-US" dirty="0" smtClean="0"/>
                        <a:t>Treasurer</a:t>
                      </a:r>
                      <a:endParaRPr lang="en-US" dirty="0"/>
                    </a:p>
                  </a:txBody>
                  <a:tcPr anchor="ctr"/>
                </a:tc>
                <a:tc>
                  <a:txBody>
                    <a:bodyPr/>
                    <a:lstStyle/>
                    <a:p>
                      <a:pPr algn="ctr"/>
                      <a:r>
                        <a:rPr lang="en-US" dirty="0" smtClean="0"/>
                        <a:t>FFE</a:t>
                      </a:r>
                      <a:endParaRPr lang="en-US" dirty="0"/>
                    </a:p>
                  </a:txBody>
                  <a:tcPr anchor="ctr"/>
                </a:tc>
                <a:tc>
                  <a:txBody>
                    <a:bodyPr/>
                    <a:lstStyle/>
                    <a:p>
                      <a:pPr algn="ctr"/>
                      <a:r>
                        <a:rPr lang="en-US" dirty="0" smtClean="0"/>
                        <a:t>80</a:t>
                      </a:r>
                      <a:endParaRPr lang="en-US" dirty="0"/>
                    </a:p>
                  </a:txBody>
                  <a:tcPr anchor="ctr"/>
                </a:tc>
                <a:tc>
                  <a:txBody>
                    <a:bodyPr/>
                    <a:lstStyle/>
                    <a:p>
                      <a:pPr algn="ctr"/>
                      <a:r>
                        <a:rPr lang="en-US" dirty="0" smtClean="0"/>
                        <a:t>26</a:t>
                      </a:r>
                      <a:endParaRPr lang="en-US" dirty="0"/>
                    </a:p>
                  </a:txBody>
                  <a:tcPr anchor="ctr"/>
                </a:tc>
                <a:tc>
                  <a:txBody>
                    <a:bodyPr/>
                    <a:lstStyle/>
                    <a:p>
                      <a:pPr algn="ctr"/>
                      <a:r>
                        <a:rPr lang="en-US" dirty="0" smtClean="0"/>
                        <a:t>33%</a:t>
                      </a:r>
                      <a:endParaRPr lang="en-US" dirty="0"/>
                    </a:p>
                  </a:txBody>
                  <a:tcPr anchor="ctr"/>
                </a:tc>
              </a:tr>
              <a:tr h="370840">
                <a:tc>
                  <a:txBody>
                    <a:bodyPr/>
                    <a:lstStyle/>
                    <a:p>
                      <a:pPr algn="ctr"/>
                      <a:r>
                        <a:rPr lang="en-US" dirty="0" smtClean="0"/>
                        <a:t>Treasurer</a:t>
                      </a:r>
                      <a:endParaRPr lang="en-US" dirty="0"/>
                    </a:p>
                  </a:txBody>
                  <a:tcPr anchor="ctr"/>
                </a:tc>
                <a:tc>
                  <a:txBody>
                    <a:bodyPr/>
                    <a:lstStyle/>
                    <a:p>
                      <a:pPr algn="ctr"/>
                      <a:r>
                        <a:rPr lang="en-US" dirty="0" smtClean="0"/>
                        <a:t>Watercraft</a:t>
                      </a:r>
                      <a:endParaRPr lang="en-US" dirty="0"/>
                    </a:p>
                  </a:txBody>
                  <a:tcPr anchor="ctr"/>
                </a:tc>
                <a:tc>
                  <a:txBody>
                    <a:bodyPr/>
                    <a:lstStyle/>
                    <a:p>
                      <a:pPr algn="ctr"/>
                      <a:r>
                        <a:rPr lang="en-US" dirty="0" smtClean="0"/>
                        <a:t>80</a:t>
                      </a:r>
                      <a:endParaRPr lang="en-US" dirty="0"/>
                    </a:p>
                  </a:txBody>
                  <a:tcPr anchor="ctr"/>
                </a:tc>
                <a:tc>
                  <a:txBody>
                    <a:bodyPr/>
                    <a:lstStyle/>
                    <a:p>
                      <a:pPr algn="ctr"/>
                      <a:r>
                        <a:rPr lang="en-US" dirty="0" smtClean="0"/>
                        <a:t>18</a:t>
                      </a:r>
                      <a:endParaRPr lang="en-US" dirty="0"/>
                    </a:p>
                  </a:txBody>
                  <a:tcPr anchor="ctr"/>
                </a:tc>
                <a:tc>
                  <a:txBody>
                    <a:bodyPr/>
                    <a:lstStyle/>
                    <a:p>
                      <a:pPr algn="ctr"/>
                      <a:r>
                        <a:rPr lang="en-US" dirty="0" smtClean="0"/>
                        <a:t>23%</a:t>
                      </a:r>
                      <a:endParaRPr lang="en-US" dirty="0"/>
                    </a:p>
                  </a:txBody>
                  <a:tcPr anchor="ctr"/>
                </a:tc>
              </a:tr>
              <a:tr h="370840">
                <a:tc>
                  <a:txBody>
                    <a:bodyPr/>
                    <a:lstStyle/>
                    <a:p>
                      <a:pPr algn="ctr"/>
                      <a:r>
                        <a:rPr lang="en-US" dirty="0" smtClean="0"/>
                        <a:t>Treasurer</a:t>
                      </a:r>
                      <a:endParaRPr lang="en-US" dirty="0"/>
                    </a:p>
                  </a:txBody>
                  <a:tcPr anchor="ctr"/>
                </a:tc>
                <a:tc>
                  <a:txBody>
                    <a:bodyPr/>
                    <a:lstStyle/>
                    <a:p>
                      <a:pPr algn="ctr"/>
                      <a:r>
                        <a:rPr lang="en-US" dirty="0" smtClean="0"/>
                        <a:t>Autos</a:t>
                      </a:r>
                      <a:endParaRPr lang="en-US" dirty="0"/>
                    </a:p>
                  </a:txBody>
                  <a:tcPr anchor="ctr"/>
                </a:tc>
                <a:tc>
                  <a:txBody>
                    <a:bodyPr/>
                    <a:lstStyle/>
                    <a:p>
                      <a:pPr algn="ctr"/>
                      <a:r>
                        <a:rPr lang="en-US" dirty="0" smtClean="0"/>
                        <a:t>80</a:t>
                      </a:r>
                      <a:endParaRPr lang="en-US" dirty="0"/>
                    </a:p>
                  </a:txBody>
                  <a:tcPr anchor="ctr"/>
                </a:tc>
                <a:tc>
                  <a:txBody>
                    <a:bodyPr/>
                    <a:lstStyle/>
                    <a:p>
                      <a:pPr algn="ctr"/>
                      <a:r>
                        <a:rPr lang="en-US" dirty="0" smtClean="0"/>
                        <a:t>20</a:t>
                      </a:r>
                      <a:endParaRPr lang="en-US" dirty="0"/>
                    </a:p>
                  </a:txBody>
                  <a:tcPr anchor="ctr"/>
                </a:tc>
                <a:tc>
                  <a:txBody>
                    <a:bodyPr/>
                    <a:lstStyle/>
                    <a:p>
                      <a:pPr algn="ctr"/>
                      <a:r>
                        <a:rPr lang="en-US" dirty="0" smtClean="0"/>
                        <a:t>25%</a:t>
                      </a:r>
                      <a:endParaRPr lang="en-US" dirty="0"/>
                    </a:p>
                  </a:txBody>
                  <a:tcPr anchor="ctr"/>
                </a:tc>
              </a:tr>
              <a:tr h="370840">
                <a:tc>
                  <a:txBody>
                    <a:bodyPr/>
                    <a:lstStyle/>
                    <a:p>
                      <a:pPr algn="ctr"/>
                      <a:r>
                        <a:rPr lang="en-US" b="1" dirty="0" smtClean="0"/>
                        <a:t>Total</a:t>
                      </a:r>
                      <a:endParaRPr lang="en-US" b="1" dirty="0"/>
                    </a:p>
                  </a:txBody>
                  <a:tcPr anchor="ctr"/>
                </a:tc>
                <a:tc>
                  <a:txBody>
                    <a:bodyPr/>
                    <a:lstStyle/>
                    <a:p>
                      <a:pPr algn="ctr"/>
                      <a:endParaRPr lang="en-US" b="1" dirty="0"/>
                    </a:p>
                  </a:txBody>
                  <a:tcPr anchor="ctr"/>
                </a:tc>
                <a:tc>
                  <a:txBody>
                    <a:bodyPr/>
                    <a:lstStyle/>
                    <a:p>
                      <a:pPr algn="ctr"/>
                      <a:r>
                        <a:rPr lang="en-US" b="1" dirty="0" smtClean="0"/>
                        <a:t>480</a:t>
                      </a:r>
                      <a:endParaRPr lang="en-US" b="1" dirty="0"/>
                    </a:p>
                  </a:txBody>
                  <a:tcPr anchor="ctr"/>
                </a:tc>
                <a:tc>
                  <a:txBody>
                    <a:bodyPr/>
                    <a:lstStyle/>
                    <a:p>
                      <a:pPr algn="ctr"/>
                      <a:r>
                        <a:rPr lang="en-US" b="1" dirty="0" smtClean="0"/>
                        <a:t>111</a:t>
                      </a:r>
                      <a:endParaRPr lang="en-US" b="1" dirty="0"/>
                    </a:p>
                  </a:txBody>
                  <a:tcPr anchor="ctr"/>
                </a:tc>
                <a:tc>
                  <a:txBody>
                    <a:bodyPr/>
                    <a:lstStyle/>
                    <a:p>
                      <a:pPr algn="ctr"/>
                      <a:r>
                        <a:rPr lang="en-US" b="1" dirty="0" smtClean="0"/>
                        <a:t>23%</a:t>
                      </a:r>
                      <a:endParaRPr lang="en-US" b="1" dirty="0"/>
                    </a:p>
                  </a:txBody>
                  <a:tcPr anchor="ctr"/>
                </a:tc>
              </a:tr>
            </a:tbl>
          </a:graphicData>
        </a:graphic>
      </p:graphicFrame>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73</a:t>
            </a:fld>
            <a:endParaRPr lang="en-US" dirty="0">
              <a:solidFill>
                <a:prstClr val="black"/>
              </a:solidFill>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Procedure 20: Management’s Response</a:t>
            </a:r>
            <a:endParaRPr lang="en-US" sz="3200" dirty="0"/>
          </a:p>
        </p:txBody>
      </p:sp>
      <p:sp>
        <p:nvSpPr>
          <p:cNvPr id="3" name="Content Placeholder 2"/>
          <p:cNvSpPr>
            <a:spLocks noGrp="1"/>
          </p:cNvSpPr>
          <p:nvPr>
            <p:ph idx="1"/>
          </p:nvPr>
        </p:nvSpPr>
        <p:spPr/>
        <p:txBody>
          <a:bodyPr/>
          <a:lstStyle/>
          <a:p>
            <a:r>
              <a:rPr lang="en-US" sz="2000" b="1" dirty="0" smtClean="0"/>
              <a:t>Treasurer’s Office</a:t>
            </a:r>
          </a:p>
          <a:p>
            <a:pPr lvl="1"/>
            <a:r>
              <a:rPr lang="en-US" sz="1800" dirty="0" smtClean="0"/>
              <a:t>In the case of cash and check deposits, there could be overpayments which would result in refunds.  Also, if the cashier erroneously notes a payment by type in the system, the individual amounts on the “Session Reconciliation” for checks, cash or credit cards would not agree with the amount per the journal entry, but the total collected for the day would balance.</a:t>
            </a:r>
          </a:p>
          <a:p>
            <a:endParaRPr lang="en-US" sz="1600" dirty="0" smtClean="0"/>
          </a:p>
          <a:p>
            <a:pPr lvl="2"/>
            <a:endParaRPr lang="en-US" sz="1600" dirty="0" smtClean="0"/>
          </a:p>
          <a:p>
            <a:endParaRPr lang="en-US" sz="2000" dirty="0" smtClean="0"/>
          </a:p>
          <a:p>
            <a:pPr lvl="2">
              <a:buNone/>
            </a:pPr>
            <a:endParaRPr lang="en-US" sz="1600"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74</a:t>
            </a:fld>
            <a:endParaRPr lang="en-US" dirty="0">
              <a:solidFill>
                <a:prstClr val="black"/>
              </a:solidFill>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20: Impact of Finding</a:t>
            </a:r>
            <a:endParaRPr lang="en-US" dirty="0"/>
          </a:p>
        </p:txBody>
      </p:sp>
      <p:sp>
        <p:nvSpPr>
          <p:cNvPr id="3" name="Content Placeholder 2"/>
          <p:cNvSpPr>
            <a:spLocks noGrp="1"/>
          </p:cNvSpPr>
          <p:nvPr>
            <p:ph idx="1"/>
          </p:nvPr>
        </p:nvSpPr>
        <p:spPr/>
        <p:txBody>
          <a:bodyPr/>
          <a:lstStyle/>
          <a:p>
            <a:r>
              <a:rPr lang="en-US" sz="2000" b="1" dirty="0" smtClean="0"/>
              <a:t>Treasurer’s Office</a:t>
            </a:r>
          </a:p>
          <a:p>
            <a:pPr lvl="1"/>
            <a:r>
              <a:rPr lang="en-US" sz="1800" dirty="0" smtClean="0"/>
              <a:t>When the amount collected as reflected on the "Sessions Reconciliation Report" does not agree the amount of the journal entry posted to the general ledger, it indicates that the amount collected from taxpayers is not actually being recorded on the general ledger.  As a result, the County's tax revenue will be misstated in its financial statements.  This heightens fraud risk related to the misappropriation of cash.</a:t>
            </a:r>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75</a:t>
            </a:fld>
            <a:endParaRPr lang="en-US" dirty="0">
              <a:solidFill>
                <a:prstClr val="black"/>
              </a:solidFill>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21</a:t>
            </a:r>
            <a:endParaRPr lang="en-US" dirty="0"/>
          </a:p>
        </p:txBody>
      </p:sp>
      <p:sp>
        <p:nvSpPr>
          <p:cNvPr id="3" name="Content Placeholder 2"/>
          <p:cNvSpPr>
            <a:spLocks noGrp="1"/>
          </p:cNvSpPr>
          <p:nvPr>
            <p:ph idx="1"/>
          </p:nvPr>
        </p:nvSpPr>
        <p:spPr/>
        <p:txBody>
          <a:bodyPr/>
          <a:lstStyle/>
          <a:p>
            <a:r>
              <a:rPr lang="en-US" sz="2000" i="1" dirty="0" smtClean="0"/>
              <a:t>For each property selected, we traced the journal entry posted to the general ledger to the deposit listed on the applicable bank statement.</a:t>
            </a:r>
          </a:p>
          <a:p>
            <a:pPr lvl="1"/>
            <a:r>
              <a:rPr lang="en-US" sz="1800" b="1" dirty="0" smtClean="0"/>
              <a:t>Finding</a:t>
            </a:r>
          </a:p>
          <a:p>
            <a:pPr lvl="2"/>
            <a:r>
              <a:rPr lang="en-US" sz="1600" dirty="0" smtClean="0"/>
              <a:t>The amount of the journal entry could not be traced to the deposit amount listed on the bank statement as follows:</a:t>
            </a:r>
            <a:endParaRPr lang="en-US"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76</a:t>
            </a:fld>
            <a:endParaRPr lang="en-US" dirty="0">
              <a:solidFill>
                <a:prstClr val="black"/>
              </a:solidFill>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smtClean="0"/>
              <a:t>Procedure 21: Analysis of Finding</a:t>
            </a:r>
            <a:endParaRPr lang="en-US" sz="3800" dirty="0"/>
          </a:p>
        </p:txBody>
      </p:sp>
      <p:graphicFrame>
        <p:nvGraphicFramePr>
          <p:cNvPr id="5" name="Content Placeholder 4"/>
          <p:cNvGraphicFramePr>
            <a:graphicFrameLocks noGrp="1"/>
          </p:cNvGraphicFramePr>
          <p:nvPr>
            <p:ph idx="1"/>
          </p:nvPr>
        </p:nvGraphicFramePr>
        <p:xfrm>
          <a:off x="914400" y="1600200"/>
          <a:ext cx="7772400" cy="3510280"/>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370840">
                <a:tc>
                  <a:txBody>
                    <a:bodyPr/>
                    <a:lstStyle/>
                    <a:p>
                      <a:pPr algn="ctr"/>
                      <a:r>
                        <a:rPr lang="en-US" sz="1800" dirty="0" smtClean="0"/>
                        <a:t>Department</a:t>
                      </a:r>
                      <a:endParaRPr lang="en-US" sz="1800" dirty="0"/>
                    </a:p>
                  </a:txBody>
                  <a:tcPr anchor="ctr"/>
                </a:tc>
                <a:tc>
                  <a:txBody>
                    <a:bodyPr/>
                    <a:lstStyle/>
                    <a:p>
                      <a:pPr algn="ctr"/>
                      <a:r>
                        <a:rPr lang="en-US" sz="1800" dirty="0" smtClean="0"/>
                        <a:t>Property Type</a:t>
                      </a:r>
                      <a:endParaRPr lang="en-US" sz="1800" dirty="0"/>
                    </a:p>
                  </a:txBody>
                  <a:tcPr anchor="ctr"/>
                </a:tc>
                <a:tc>
                  <a:txBody>
                    <a:bodyPr/>
                    <a:lstStyle/>
                    <a:p>
                      <a:pPr algn="ctr"/>
                      <a:r>
                        <a:rPr lang="en-US" sz="1800" dirty="0" smtClean="0"/>
                        <a:t>Sample</a:t>
                      </a:r>
                      <a:r>
                        <a:rPr lang="en-US" sz="1800" baseline="0" dirty="0" smtClean="0"/>
                        <a:t> Size</a:t>
                      </a:r>
                      <a:endParaRPr lang="en-US" sz="1800" dirty="0"/>
                    </a:p>
                  </a:txBody>
                  <a:tcPr anchor="ctr"/>
                </a:tc>
                <a:tc>
                  <a:txBody>
                    <a:bodyPr/>
                    <a:lstStyle/>
                    <a:p>
                      <a:pPr algn="ctr"/>
                      <a:r>
                        <a:rPr lang="en-US" sz="1800" dirty="0" smtClean="0"/>
                        <a:t># of Findings</a:t>
                      </a:r>
                      <a:endParaRPr lang="en-US" sz="1800" dirty="0"/>
                    </a:p>
                  </a:txBody>
                  <a:tcPr anchor="ctr"/>
                </a:tc>
                <a:tc>
                  <a:txBody>
                    <a:bodyPr/>
                    <a:lstStyle/>
                    <a:p>
                      <a:pPr algn="ctr"/>
                      <a:r>
                        <a:rPr lang="en-US" sz="1800" dirty="0" smtClean="0"/>
                        <a:t>Findings as a % of Sample</a:t>
                      </a:r>
                      <a:r>
                        <a:rPr lang="en-US" sz="1800" baseline="0" dirty="0" smtClean="0"/>
                        <a:t> Size</a:t>
                      </a:r>
                      <a:endParaRPr lang="en-US" sz="1800" dirty="0"/>
                    </a:p>
                  </a:txBody>
                  <a:tcPr anchor="ctr"/>
                </a:tc>
              </a:tr>
              <a:tr h="370840">
                <a:tc>
                  <a:txBody>
                    <a:bodyPr/>
                    <a:lstStyle/>
                    <a:p>
                      <a:pPr algn="ctr"/>
                      <a:r>
                        <a:rPr lang="en-US" dirty="0" smtClean="0"/>
                        <a:t>Treasurer</a:t>
                      </a:r>
                      <a:endParaRPr lang="en-US" dirty="0"/>
                    </a:p>
                  </a:txBody>
                  <a:tcPr anchor="ctr"/>
                </a:tc>
                <a:tc>
                  <a:txBody>
                    <a:bodyPr/>
                    <a:lstStyle/>
                    <a:p>
                      <a:pPr algn="ctr"/>
                      <a:r>
                        <a:rPr lang="en-US" dirty="0" smtClean="0"/>
                        <a:t>Mobile</a:t>
                      </a:r>
                      <a:r>
                        <a:rPr lang="en-US" baseline="0" dirty="0" smtClean="0"/>
                        <a:t> Home</a:t>
                      </a:r>
                      <a:endParaRPr lang="en-US" dirty="0"/>
                    </a:p>
                  </a:txBody>
                  <a:tcPr anchor="ctr"/>
                </a:tc>
                <a:tc>
                  <a:txBody>
                    <a:bodyPr/>
                    <a:lstStyle/>
                    <a:p>
                      <a:pPr algn="ctr"/>
                      <a:r>
                        <a:rPr lang="en-US" dirty="0" smtClean="0"/>
                        <a:t>80</a:t>
                      </a:r>
                      <a:endParaRPr lang="en-US" dirty="0"/>
                    </a:p>
                  </a:txBody>
                  <a:tcPr anchor="ctr"/>
                </a:tc>
                <a:tc>
                  <a:txBody>
                    <a:bodyPr/>
                    <a:lstStyle/>
                    <a:p>
                      <a:pPr algn="ctr"/>
                      <a:r>
                        <a:rPr lang="en-US" dirty="0" smtClean="0"/>
                        <a:t>4</a:t>
                      </a:r>
                      <a:endParaRPr lang="en-US" dirty="0"/>
                    </a:p>
                  </a:txBody>
                  <a:tcPr anchor="ctr"/>
                </a:tc>
                <a:tc>
                  <a:txBody>
                    <a:bodyPr/>
                    <a:lstStyle/>
                    <a:p>
                      <a:pPr algn="ctr"/>
                      <a:r>
                        <a:rPr lang="en-US" dirty="0" smtClean="0"/>
                        <a:t>5%</a:t>
                      </a:r>
                      <a:endParaRPr lang="en-US" dirty="0"/>
                    </a:p>
                  </a:txBody>
                  <a:tcPr anchor="ctr"/>
                </a:tc>
              </a:tr>
              <a:tr h="370840">
                <a:tc>
                  <a:txBody>
                    <a:bodyPr/>
                    <a:lstStyle/>
                    <a:p>
                      <a:pPr algn="ctr"/>
                      <a:r>
                        <a:rPr lang="en-US" dirty="0" smtClean="0"/>
                        <a:t>Treasurer</a:t>
                      </a:r>
                      <a:endParaRPr lang="en-US" dirty="0"/>
                    </a:p>
                  </a:txBody>
                  <a:tcPr anchor="ctr"/>
                </a:tc>
                <a:tc>
                  <a:txBody>
                    <a:bodyPr/>
                    <a:lstStyle/>
                    <a:p>
                      <a:pPr algn="ctr"/>
                      <a:r>
                        <a:rPr lang="en-US" dirty="0" smtClean="0"/>
                        <a:t>4% Real</a:t>
                      </a:r>
                      <a:endParaRPr lang="en-US" dirty="0"/>
                    </a:p>
                  </a:txBody>
                  <a:tcPr anchor="ctr"/>
                </a:tc>
                <a:tc>
                  <a:txBody>
                    <a:bodyPr/>
                    <a:lstStyle/>
                    <a:p>
                      <a:pPr algn="ctr"/>
                      <a:r>
                        <a:rPr lang="en-US" dirty="0" smtClean="0"/>
                        <a:t>80</a:t>
                      </a:r>
                      <a:endParaRPr lang="en-US" dirty="0"/>
                    </a:p>
                  </a:txBody>
                  <a:tcPr anchor="ctr"/>
                </a:tc>
                <a:tc>
                  <a:txBody>
                    <a:bodyPr/>
                    <a:lstStyle/>
                    <a:p>
                      <a:pPr algn="ctr"/>
                      <a:r>
                        <a:rPr lang="en-US" dirty="0" smtClean="0"/>
                        <a:t>6</a:t>
                      </a:r>
                      <a:endParaRPr lang="en-US" dirty="0"/>
                    </a:p>
                  </a:txBody>
                  <a:tcPr anchor="ctr"/>
                </a:tc>
                <a:tc>
                  <a:txBody>
                    <a:bodyPr/>
                    <a:lstStyle/>
                    <a:p>
                      <a:pPr algn="ctr"/>
                      <a:r>
                        <a:rPr lang="en-US" dirty="0" smtClean="0"/>
                        <a:t>8%</a:t>
                      </a:r>
                      <a:endParaRPr lang="en-US" dirty="0"/>
                    </a:p>
                  </a:txBody>
                  <a:tcPr anchor="ctr"/>
                </a:tc>
              </a:tr>
              <a:tr h="370840">
                <a:tc>
                  <a:txBody>
                    <a:bodyPr/>
                    <a:lstStyle/>
                    <a:p>
                      <a:pPr algn="ctr"/>
                      <a:r>
                        <a:rPr lang="en-US" dirty="0" smtClean="0"/>
                        <a:t>Treasurer</a:t>
                      </a:r>
                      <a:endParaRPr lang="en-US" dirty="0"/>
                    </a:p>
                  </a:txBody>
                  <a:tcPr anchor="ctr"/>
                </a:tc>
                <a:tc>
                  <a:txBody>
                    <a:bodyPr/>
                    <a:lstStyle/>
                    <a:p>
                      <a:pPr algn="ctr"/>
                      <a:r>
                        <a:rPr lang="en-US" dirty="0" smtClean="0"/>
                        <a:t>6%</a:t>
                      </a:r>
                      <a:r>
                        <a:rPr lang="en-US" baseline="0" dirty="0" smtClean="0"/>
                        <a:t> Real</a:t>
                      </a:r>
                      <a:endParaRPr lang="en-US" dirty="0"/>
                    </a:p>
                  </a:txBody>
                  <a:tcPr anchor="ctr"/>
                </a:tc>
                <a:tc>
                  <a:txBody>
                    <a:bodyPr/>
                    <a:lstStyle/>
                    <a:p>
                      <a:pPr algn="ctr"/>
                      <a:r>
                        <a:rPr lang="en-US" dirty="0" smtClean="0"/>
                        <a:t>80</a:t>
                      </a:r>
                      <a:endParaRPr lang="en-US" dirty="0"/>
                    </a:p>
                  </a:txBody>
                  <a:tcPr anchor="ctr"/>
                </a:tc>
                <a:tc>
                  <a:txBody>
                    <a:bodyPr/>
                    <a:lstStyle/>
                    <a:p>
                      <a:pPr algn="ctr"/>
                      <a:r>
                        <a:rPr lang="en-US" dirty="0" smtClean="0"/>
                        <a:t>4</a:t>
                      </a:r>
                      <a:endParaRPr lang="en-US" dirty="0"/>
                    </a:p>
                  </a:txBody>
                  <a:tcPr anchor="ctr"/>
                </a:tc>
                <a:tc>
                  <a:txBody>
                    <a:bodyPr/>
                    <a:lstStyle/>
                    <a:p>
                      <a:pPr algn="ctr"/>
                      <a:r>
                        <a:rPr lang="en-US" dirty="0" smtClean="0"/>
                        <a:t>5%</a:t>
                      </a:r>
                      <a:endParaRPr lang="en-US" dirty="0"/>
                    </a:p>
                  </a:txBody>
                  <a:tcPr anchor="ctr"/>
                </a:tc>
              </a:tr>
              <a:tr h="370840">
                <a:tc>
                  <a:txBody>
                    <a:bodyPr/>
                    <a:lstStyle/>
                    <a:p>
                      <a:pPr algn="ctr"/>
                      <a:r>
                        <a:rPr lang="en-US" dirty="0" smtClean="0"/>
                        <a:t>Treasurer</a:t>
                      </a:r>
                      <a:endParaRPr lang="en-US" dirty="0"/>
                    </a:p>
                  </a:txBody>
                  <a:tcPr anchor="ctr"/>
                </a:tc>
                <a:tc>
                  <a:txBody>
                    <a:bodyPr/>
                    <a:lstStyle/>
                    <a:p>
                      <a:pPr algn="ctr"/>
                      <a:r>
                        <a:rPr lang="en-US" dirty="0" smtClean="0"/>
                        <a:t>FFE</a:t>
                      </a:r>
                      <a:endParaRPr lang="en-US" dirty="0"/>
                    </a:p>
                  </a:txBody>
                  <a:tcPr anchor="ctr"/>
                </a:tc>
                <a:tc>
                  <a:txBody>
                    <a:bodyPr/>
                    <a:lstStyle/>
                    <a:p>
                      <a:pPr algn="ctr"/>
                      <a:r>
                        <a:rPr lang="en-US" dirty="0" smtClean="0"/>
                        <a:t>80</a:t>
                      </a:r>
                      <a:endParaRPr lang="en-US" dirty="0"/>
                    </a:p>
                  </a:txBody>
                  <a:tcPr anchor="ctr"/>
                </a:tc>
                <a:tc>
                  <a:txBody>
                    <a:bodyPr/>
                    <a:lstStyle/>
                    <a:p>
                      <a:pPr algn="ctr"/>
                      <a:r>
                        <a:rPr lang="en-US" dirty="0" smtClean="0"/>
                        <a:t>7</a:t>
                      </a:r>
                      <a:endParaRPr lang="en-US" dirty="0"/>
                    </a:p>
                  </a:txBody>
                  <a:tcPr anchor="ctr"/>
                </a:tc>
                <a:tc>
                  <a:txBody>
                    <a:bodyPr/>
                    <a:lstStyle/>
                    <a:p>
                      <a:pPr algn="ctr"/>
                      <a:r>
                        <a:rPr lang="en-US" dirty="0" smtClean="0"/>
                        <a:t>9%</a:t>
                      </a:r>
                      <a:endParaRPr lang="en-US" dirty="0"/>
                    </a:p>
                  </a:txBody>
                  <a:tcPr anchor="ctr"/>
                </a:tc>
              </a:tr>
              <a:tr h="370840">
                <a:tc>
                  <a:txBody>
                    <a:bodyPr/>
                    <a:lstStyle/>
                    <a:p>
                      <a:pPr algn="ctr"/>
                      <a:r>
                        <a:rPr lang="en-US" dirty="0" smtClean="0"/>
                        <a:t>Treasurer</a:t>
                      </a:r>
                      <a:endParaRPr lang="en-US" dirty="0"/>
                    </a:p>
                  </a:txBody>
                  <a:tcPr anchor="ctr"/>
                </a:tc>
                <a:tc>
                  <a:txBody>
                    <a:bodyPr/>
                    <a:lstStyle/>
                    <a:p>
                      <a:pPr algn="ctr"/>
                      <a:r>
                        <a:rPr lang="en-US" dirty="0" smtClean="0"/>
                        <a:t>Watercraft</a:t>
                      </a:r>
                      <a:endParaRPr lang="en-US" dirty="0"/>
                    </a:p>
                  </a:txBody>
                  <a:tcPr anchor="ctr"/>
                </a:tc>
                <a:tc>
                  <a:txBody>
                    <a:bodyPr/>
                    <a:lstStyle/>
                    <a:p>
                      <a:pPr algn="ctr"/>
                      <a:r>
                        <a:rPr lang="en-US" dirty="0" smtClean="0"/>
                        <a:t>80</a:t>
                      </a:r>
                      <a:endParaRPr lang="en-US" dirty="0"/>
                    </a:p>
                  </a:txBody>
                  <a:tcPr anchor="ctr"/>
                </a:tc>
                <a:tc>
                  <a:txBody>
                    <a:bodyPr/>
                    <a:lstStyle/>
                    <a:p>
                      <a:pPr algn="ctr"/>
                      <a:r>
                        <a:rPr lang="en-US" dirty="0" smtClean="0"/>
                        <a:t>2</a:t>
                      </a:r>
                      <a:endParaRPr lang="en-US" dirty="0"/>
                    </a:p>
                  </a:txBody>
                  <a:tcPr anchor="ctr"/>
                </a:tc>
                <a:tc>
                  <a:txBody>
                    <a:bodyPr/>
                    <a:lstStyle/>
                    <a:p>
                      <a:pPr algn="ctr"/>
                      <a:r>
                        <a:rPr lang="en-US" dirty="0" smtClean="0"/>
                        <a:t>3%</a:t>
                      </a:r>
                      <a:endParaRPr lang="en-US" dirty="0"/>
                    </a:p>
                  </a:txBody>
                  <a:tcPr anchor="ctr"/>
                </a:tc>
              </a:tr>
              <a:tr h="370840">
                <a:tc>
                  <a:txBody>
                    <a:bodyPr/>
                    <a:lstStyle/>
                    <a:p>
                      <a:pPr algn="ctr"/>
                      <a:r>
                        <a:rPr lang="en-US" dirty="0" smtClean="0"/>
                        <a:t>Treasurer</a:t>
                      </a:r>
                      <a:endParaRPr lang="en-US" dirty="0"/>
                    </a:p>
                  </a:txBody>
                  <a:tcPr anchor="ctr"/>
                </a:tc>
                <a:tc>
                  <a:txBody>
                    <a:bodyPr/>
                    <a:lstStyle/>
                    <a:p>
                      <a:pPr algn="ctr"/>
                      <a:r>
                        <a:rPr lang="en-US" dirty="0" smtClean="0"/>
                        <a:t>Autos</a:t>
                      </a:r>
                      <a:endParaRPr lang="en-US" dirty="0"/>
                    </a:p>
                  </a:txBody>
                  <a:tcPr anchor="ctr"/>
                </a:tc>
                <a:tc>
                  <a:txBody>
                    <a:bodyPr/>
                    <a:lstStyle/>
                    <a:p>
                      <a:pPr algn="ctr"/>
                      <a:r>
                        <a:rPr lang="en-US" dirty="0" smtClean="0"/>
                        <a:t>80</a:t>
                      </a:r>
                      <a:endParaRPr lang="en-US" dirty="0"/>
                    </a:p>
                  </a:txBody>
                  <a:tcPr anchor="ctr"/>
                </a:tc>
                <a:tc>
                  <a:txBody>
                    <a:bodyPr/>
                    <a:lstStyle/>
                    <a:p>
                      <a:pPr algn="ctr"/>
                      <a:r>
                        <a:rPr lang="en-US" dirty="0" smtClean="0"/>
                        <a:t>7</a:t>
                      </a:r>
                      <a:endParaRPr lang="en-US" dirty="0"/>
                    </a:p>
                  </a:txBody>
                  <a:tcPr anchor="ctr"/>
                </a:tc>
                <a:tc>
                  <a:txBody>
                    <a:bodyPr/>
                    <a:lstStyle/>
                    <a:p>
                      <a:pPr algn="ctr"/>
                      <a:r>
                        <a:rPr lang="en-US" dirty="0" smtClean="0"/>
                        <a:t>9%</a:t>
                      </a:r>
                      <a:endParaRPr lang="en-US" dirty="0"/>
                    </a:p>
                  </a:txBody>
                  <a:tcPr anchor="ctr"/>
                </a:tc>
              </a:tr>
              <a:tr h="370840">
                <a:tc>
                  <a:txBody>
                    <a:bodyPr/>
                    <a:lstStyle/>
                    <a:p>
                      <a:pPr algn="ctr"/>
                      <a:r>
                        <a:rPr lang="en-US" b="1" dirty="0" smtClean="0"/>
                        <a:t>Total</a:t>
                      </a:r>
                      <a:endParaRPr lang="en-US" b="1" dirty="0"/>
                    </a:p>
                  </a:txBody>
                  <a:tcPr anchor="ctr"/>
                </a:tc>
                <a:tc>
                  <a:txBody>
                    <a:bodyPr/>
                    <a:lstStyle/>
                    <a:p>
                      <a:pPr algn="ctr"/>
                      <a:endParaRPr lang="en-US" b="1" dirty="0"/>
                    </a:p>
                  </a:txBody>
                  <a:tcPr anchor="ctr"/>
                </a:tc>
                <a:tc>
                  <a:txBody>
                    <a:bodyPr/>
                    <a:lstStyle/>
                    <a:p>
                      <a:pPr algn="ctr"/>
                      <a:r>
                        <a:rPr lang="en-US" b="1" dirty="0" smtClean="0"/>
                        <a:t>480</a:t>
                      </a:r>
                      <a:endParaRPr lang="en-US" b="1" dirty="0"/>
                    </a:p>
                  </a:txBody>
                  <a:tcPr anchor="ctr"/>
                </a:tc>
                <a:tc>
                  <a:txBody>
                    <a:bodyPr/>
                    <a:lstStyle/>
                    <a:p>
                      <a:pPr algn="ctr"/>
                      <a:r>
                        <a:rPr lang="en-US" b="1" dirty="0" smtClean="0"/>
                        <a:t>30</a:t>
                      </a:r>
                      <a:endParaRPr lang="en-US" b="1" dirty="0"/>
                    </a:p>
                  </a:txBody>
                  <a:tcPr anchor="ctr"/>
                </a:tc>
                <a:tc>
                  <a:txBody>
                    <a:bodyPr/>
                    <a:lstStyle/>
                    <a:p>
                      <a:pPr algn="ctr"/>
                      <a:r>
                        <a:rPr lang="en-US" b="1" dirty="0" smtClean="0"/>
                        <a:t>6%</a:t>
                      </a:r>
                      <a:endParaRPr lang="en-US" b="1" dirty="0"/>
                    </a:p>
                  </a:txBody>
                  <a:tcPr anchor="ctr"/>
                </a:tc>
              </a:tr>
            </a:tbl>
          </a:graphicData>
        </a:graphic>
      </p:graphicFrame>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77</a:t>
            </a:fld>
            <a:endParaRPr lang="en-US" dirty="0">
              <a:solidFill>
                <a:prstClr val="black"/>
              </a:solidFill>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Procedure 21: Management’s Response</a:t>
            </a:r>
            <a:endParaRPr lang="en-US" sz="3200" dirty="0"/>
          </a:p>
        </p:txBody>
      </p:sp>
      <p:sp>
        <p:nvSpPr>
          <p:cNvPr id="3" name="Content Placeholder 2"/>
          <p:cNvSpPr>
            <a:spLocks noGrp="1"/>
          </p:cNvSpPr>
          <p:nvPr>
            <p:ph idx="1"/>
          </p:nvPr>
        </p:nvSpPr>
        <p:spPr/>
        <p:txBody>
          <a:bodyPr/>
          <a:lstStyle/>
          <a:p>
            <a:r>
              <a:rPr lang="en-US" sz="2000" b="1" dirty="0" smtClean="0"/>
              <a:t>Treasurer’s Office</a:t>
            </a:r>
          </a:p>
          <a:p>
            <a:pPr lvl="1"/>
            <a:r>
              <a:rPr lang="en-US" sz="1700" dirty="0" smtClean="0"/>
              <a:t>In the case of online payments, the bank combines the real property and automobile transactions for any given day by credit card type.  It also combines the fees charged for online payments for real property and automobile transactions by credit card type.  At least once a week, the bank combines more than one day’s payments together by credit card type.  The same type of issue can happen on any day in which one of the cashiers has more than one credit card deposit.  The bank combines that cashier’s credit card deposits together by credit card type if they occur on the same day.  The combining of credit card types can also occur on the last day of the month until the first day of the next month.</a:t>
            </a:r>
          </a:p>
          <a:p>
            <a:pPr lvl="1"/>
            <a:r>
              <a:rPr lang="en-US" sz="1700" dirty="0" smtClean="0"/>
              <a:t>In the case of mortgage payments and “ACH” deposits, the amount deposited will not agree to the amount per the “Sessions Reconciliation” because of items that have to be posted separately by another party or if there are refunds or exceptions that have to be researched before posting.  If this happens, these collections are posted in another session</a:t>
            </a:r>
            <a:r>
              <a:rPr lang="en-US" sz="1800" dirty="0" smtClean="0"/>
              <a:t>.</a:t>
            </a:r>
          </a:p>
          <a:p>
            <a:pPr lvl="2"/>
            <a:endParaRPr lang="en-US" sz="1600" b="1" dirty="0" smtClean="0"/>
          </a:p>
          <a:p>
            <a:pPr lvl="1"/>
            <a:endParaRPr lang="en-US"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78</a:t>
            </a:fld>
            <a:endParaRPr lang="en-US" dirty="0">
              <a:solidFill>
                <a:prstClr val="black"/>
              </a:solidFill>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21: Impact of Finding</a:t>
            </a:r>
            <a:endParaRPr lang="en-US" dirty="0"/>
          </a:p>
        </p:txBody>
      </p:sp>
      <p:sp>
        <p:nvSpPr>
          <p:cNvPr id="3" name="Content Placeholder 2"/>
          <p:cNvSpPr>
            <a:spLocks noGrp="1"/>
          </p:cNvSpPr>
          <p:nvPr>
            <p:ph idx="1"/>
          </p:nvPr>
        </p:nvSpPr>
        <p:spPr/>
        <p:txBody>
          <a:bodyPr/>
          <a:lstStyle/>
          <a:p>
            <a:r>
              <a:rPr lang="en-US" sz="2000" b="1" dirty="0" smtClean="0"/>
              <a:t>Treasurer’s Office</a:t>
            </a:r>
          </a:p>
          <a:p>
            <a:pPr lvl="1"/>
            <a:r>
              <a:rPr lang="en-US" sz="1800" dirty="0" smtClean="0"/>
              <a:t>When the amount of the journal entry does not agree with the deposit listed on the bank statement, it indicates that the amount collected from taxpayers is not actually being posted to the County's bank account.  This heightens fraud risk related to the misappropriation of cash.</a:t>
            </a:r>
            <a:endParaRPr lang="en-US" sz="1800"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79</a:t>
            </a:fld>
            <a:endParaRPr lang="en-US" dirty="0">
              <a:solidFill>
                <a:prstClr val="black"/>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Procedures with No Findings</a:t>
            </a:r>
            <a:endParaRPr lang="en-US" dirty="0"/>
          </a:p>
        </p:txBody>
      </p:sp>
      <p:sp>
        <p:nvSpPr>
          <p:cNvPr id="3" name="Content Placeholder 2"/>
          <p:cNvSpPr>
            <a:spLocks noGrp="1"/>
          </p:cNvSpPr>
          <p:nvPr>
            <p:ph idx="1"/>
          </p:nvPr>
        </p:nvSpPr>
        <p:spPr/>
        <p:txBody>
          <a:bodyPr/>
          <a:lstStyle/>
          <a:p>
            <a:r>
              <a:rPr lang="en-US" dirty="0" smtClean="0"/>
              <a:t>What procedures were performed in which there were no exceptions?</a:t>
            </a:r>
          </a:p>
          <a:p>
            <a:r>
              <a:rPr lang="en-US" dirty="0" smtClean="0"/>
              <a:t>What were the departments that did not have findings related to these procedures?</a:t>
            </a:r>
            <a:endParaRPr lang="en-US"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8</a:t>
            </a:fld>
            <a:endParaRPr lang="en-US" dirty="0">
              <a:solidFill>
                <a:prstClr val="black"/>
              </a:solidFill>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28</a:t>
            </a:r>
            <a:endParaRPr lang="en-US" dirty="0"/>
          </a:p>
        </p:txBody>
      </p:sp>
      <p:sp>
        <p:nvSpPr>
          <p:cNvPr id="3" name="Content Placeholder 2"/>
          <p:cNvSpPr>
            <a:spLocks noGrp="1"/>
          </p:cNvSpPr>
          <p:nvPr>
            <p:ph idx="1"/>
          </p:nvPr>
        </p:nvSpPr>
        <p:spPr/>
        <p:txBody>
          <a:bodyPr/>
          <a:lstStyle/>
          <a:p>
            <a:r>
              <a:rPr lang="en-US" sz="2000" i="1" dirty="0" smtClean="0"/>
              <a:t>We compared the date of collection for all sample items per the “Sessions Reconciliation Report” to the date the collection was posted to the general ledger to see if collections were posted within five business days.</a:t>
            </a:r>
          </a:p>
          <a:p>
            <a:pPr lvl="1"/>
            <a:r>
              <a:rPr lang="en-US" sz="1800" b="1" dirty="0" smtClean="0"/>
              <a:t>Finding #1</a:t>
            </a:r>
          </a:p>
          <a:p>
            <a:pPr lvl="2"/>
            <a:r>
              <a:rPr lang="en-US" sz="1600" dirty="0" smtClean="0"/>
              <a:t>This procedure could not be performed on transactions where the journal entry was not provided.  These transactions were included within the distribution periods as follows:</a:t>
            </a:r>
          </a:p>
          <a:p>
            <a:pPr lvl="2"/>
            <a:endParaRPr lang="en-US" sz="1400" b="1" dirty="0" smtClean="0"/>
          </a:p>
          <a:p>
            <a:endParaRPr lang="en-US" sz="2000"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80</a:t>
            </a:fld>
            <a:endParaRPr lang="en-US" dirty="0">
              <a:solidFill>
                <a:prstClr val="black"/>
              </a:solidFill>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500" dirty="0" smtClean="0"/>
              <a:t>Procedure 28: Analysis of Finding #1</a:t>
            </a:r>
            <a:endParaRPr lang="en-US" sz="3500" dirty="0"/>
          </a:p>
        </p:txBody>
      </p:sp>
      <p:graphicFrame>
        <p:nvGraphicFramePr>
          <p:cNvPr id="5" name="Content Placeholder 4"/>
          <p:cNvGraphicFramePr>
            <a:graphicFrameLocks noGrp="1"/>
          </p:cNvGraphicFramePr>
          <p:nvPr>
            <p:ph idx="1"/>
          </p:nvPr>
        </p:nvGraphicFramePr>
        <p:xfrm>
          <a:off x="914400" y="1600200"/>
          <a:ext cx="7772400" cy="2397760"/>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370840">
                <a:tc>
                  <a:txBody>
                    <a:bodyPr/>
                    <a:lstStyle/>
                    <a:p>
                      <a:pPr algn="ctr"/>
                      <a:r>
                        <a:rPr lang="en-US" sz="1800" dirty="0" smtClean="0"/>
                        <a:t>Department</a:t>
                      </a:r>
                      <a:endParaRPr lang="en-US" sz="1800" dirty="0"/>
                    </a:p>
                  </a:txBody>
                  <a:tcPr anchor="ctr"/>
                </a:tc>
                <a:tc>
                  <a:txBody>
                    <a:bodyPr/>
                    <a:lstStyle/>
                    <a:p>
                      <a:pPr algn="ctr"/>
                      <a:r>
                        <a:rPr lang="en-US" sz="1800" dirty="0" smtClean="0"/>
                        <a:t>Distribution</a:t>
                      </a:r>
                      <a:r>
                        <a:rPr lang="en-US" sz="1800" baseline="0" dirty="0" smtClean="0"/>
                        <a:t> Period</a:t>
                      </a:r>
                      <a:endParaRPr lang="en-US" sz="1800" dirty="0"/>
                    </a:p>
                  </a:txBody>
                  <a:tcPr anchor="ctr"/>
                </a:tc>
                <a:tc>
                  <a:txBody>
                    <a:bodyPr/>
                    <a:lstStyle/>
                    <a:p>
                      <a:pPr algn="ctr"/>
                      <a:r>
                        <a:rPr lang="en-US" sz="1800" dirty="0" smtClean="0"/>
                        <a:t>Sample</a:t>
                      </a:r>
                      <a:r>
                        <a:rPr lang="en-US" sz="1800" baseline="0" dirty="0" smtClean="0"/>
                        <a:t> Size</a:t>
                      </a:r>
                      <a:endParaRPr lang="en-US" sz="1800" dirty="0"/>
                    </a:p>
                  </a:txBody>
                  <a:tcPr anchor="ctr"/>
                </a:tc>
                <a:tc>
                  <a:txBody>
                    <a:bodyPr/>
                    <a:lstStyle/>
                    <a:p>
                      <a:pPr algn="ctr"/>
                      <a:r>
                        <a:rPr lang="en-US" sz="1800" dirty="0" smtClean="0"/>
                        <a:t># of Findings</a:t>
                      </a:r>
                      <a:endParaRPr lang="en-US" sz="1800" dirty="0"/>
                    </a:p>
                  </a:txBody>
                  <a:tcPr anchor="ctr"/>
                </a:tc>
                <a:tc>
                  <a:txBody>
                    <a:bodyPr/>
                    <a:lstStyle/>
                    <a:p>
                      <a:pPr algn="ctr"/>
                      <a:r>
                        <a:rPr lang="en-US" sz="1800" dirty="0" smtClean="0"/>
                        <a:t>Findings as a % of Sample</a:t>
                      </a:r>
                      <a:r>
                        <a:rPr lang="en-US" sz="1800" baseline="0" dirty="0" smtClean="0"/>
                        <a:t> Size</a:t>
                      </a:r>
                      <a:endParaRPr lang="en-US" sz="1800" dirty="0"/>
                    </a:p>
                  </a:txBody>
                  <a:tcPr anchor="ctr"/>
                </a:tc>
              </a:tr>
              <a:tr h="370840">
                <a:tc>
                  <a:txBody>
                    <a:bodyPr/>
                    <a:lstStyle/>
                    <a:p>
                      <a:pPr algn="ctr"/>
                      <a:r>
                        <a:rPr lang="en-US" dirty="0" smtClean="0"/>
                        <a:t>Treasurer</a:t>
                      </a:r>
                      <a:endParaRPr lang="en-US" dirty="0"/>
                    </a:p>
                  </a:txBody>
                  <a:tcPr anchor="ctr"/>
                </a:tc>
                <a:tc>
                  <a:txBody>
                    <a:bodyPr/>
                    <a:lstStyle/>
                    <a:p>
                      <a:pPr algn="ctr"/>
                      <a:r>
                        <a:rPr lang="en-US" dirty="0" smtClean="0"/>
                        <a:t>12/15/2009</a:t>
                      </a:r>
                      <a:endParaRPr lang="en-US" dirty="0"/>
                    </a:p>
                  </a:txBody>
                  <a:tcPr anchor="ctr"/>
                </a:tc>
                <a:tc>
                  <a:txBody>
                    <a:bodyPr/>
                    <a:lstStyle/>
                    <a:p>
                      <a:pPr algn="ctr"/>
                      <a:r>
                        <a:rPr lang="en-US" dirty="0" smtClean="0"/>
                        <a:t>60</a:t>
                      </a:r>
                      <a:endParaRPr lang="en-US" dirty="0"/>
                    </a:p>
                  </a:txBody>
                  <a:tcPr anchor="ctr"/>
                </a:tc>
                <a:tc>
                  <a:txBody>
                    <a:bodyPr/>
                    <a:lstStyle/>
                    <a:p>
                      <a:pPr algn="ctr"/>
                      <a:r>
                        <a:rPr lang="en-US" dirty="0" smtClean="0"/>
                        <a:t>5</a:t>
                      </a:r>
                      <a:endParaRPr lang="en-US" dirty="0"/>
                    </a:p>
                  </a:txBody>
                  <a:tcPr anchor="ctr"/>
                </a:tc>
                <a:tc>
                  <a:txBody>
                    <a:bodyPr/>
                    <a:lstStyle/>
                    <a:p>
                      <a:pPr algn="ctr"/>
                      <a:r>
                        <a:rPr lang="en-US" dirty="0" smtClean="0"/>
                        <a:t>8%</a:t>
                      </a:r>
                      <a:endParaRPr lang="en-US" dirty="0"/>
                    </a:p>
                  </a:txBody>
                  <a:tcPr anchor="ctr"/>
                </a:tc>
              </a:tr>
              <a:tr h="370840">
                <a:tc>
                  <a:txBody>
                    <a:bodyPr/>
                    <a:lstStyle/>
                    <a:p>
                      <a:pPr algn="ctr"/>
                      <a:r>
                        <a:rPr lang="en-US" dirty="0" smtClean="0"/>
                        <a:t>Treasurer</a:t>
                      </a:r>
                      <a:endParaRPr lang="en-US" dirty="0"/>
                    </a:p>
                  </a:txBody>
                  <a:tcPr anchor="ctr"/>
                </a:tc>
                <a:tc>
                  <a:txBody>
                    <a:bodyPr/>
                    <a:lstStyle/>
                    <a:p>
                      <a:pPr algn="ctr"/>
                      <a:r>
                        <a:rPr lang="en-US" dirty="0" smtClean="0"/>
                        <a:t>12/31/2009</a:t>
                      </a:r>
                      <a:endParaRPr lang="en-US" dirty="0"/>
                    </a:p>
                  </a:txBody>
                  <a:tcPr anchor="ctr"/>
                </a:tc>
                <a:tc>
                  <a:txBody>
                    <a:bodyPr/>
                    <a:lstStyle/>
                    <a:p>
                      <a:pPr algn="ctr"/>
                      <a:r>
                        <a:rPr lang="en-US" dirty="0" smtClean="0"/>
                        <a:t>60</a:t>
                      </a:r>
                      <a:endParaRPr lang="en-US" dirty="0"/>
                    </a:p>
                  </a:txBody>
                  <a:tcPr anchor="ctr"/>
                </a:tc>
                <a:tc>
                  <a:txBody>
                    <a:bodyPr/>
                    <a:lstStyle/>
                    <a:p>
                      <a:pPr algn="ctr"/>
                      <a:r>
                        <a:rPr lang="en-US" dirty="0" smtClean="0"/>
                        <a:t>1</a:t>
                      </a:r>
                      <a:endParaRPr lang="en-US" dirty="0"/>
                    </a:p>
                  </a:txBody>
                  <a:tcPr anchor="ctr"/>
                </a:tc>
                <a:tc>
                  <a:txBody>
                    <a:bodyPr/>
                    <a:lstStyle/>
                    <a:p>
                      <a:pPr algn="ctr"/>
                      <a:r>
                        <a:rPr lang="en-US" dirty="0" smtClean="0"/>
                        <a:t>2%</a:t>
                      </a:r>
                      <a:endParaRPr lang="en-US" dirty="0"/>
                    </a:p>
                  </a:txBody>
                  <a:tcPr anchor="ctr"/>
                </a:tc>
              </a:tr>
              <a:tr h="370840">
                <a:tc>
                  <a:txBody>
                    <a:bodyPr/>
                    <a:lstStyle/>
                    <a:p>
                      <a:pPr algn="ctr"/>
                      <a:r>
                        <a:rPr lang="en-US" dirty="0" smtClean="0"/>
                        <a:t>Treasurer</a:t>
                      </a:r>
                      <a:endParaRPr lang="en-US" dirty="0"/>
                    </a:p>
                  </a:txBody>
                  <a:tcPr anchor="ctr"/>
                </a:tc>
                <a:tc>
                  <a:txBody>
                    <a:bodyPr/>
                    <a:lstStyle/>
                    <a:p>
                      <a:pPr algn="ctr"/>
                      <a:r>
                        <a:rPr lang="en-US" dirty="0" smtClean="0"/>
                        <a:t>3/31/2010</a:t>
                      </a:r>
                      <a:endParaRPr lang="en-US" dirty="0"/>
                    </a:p>
                  </a:txBody>
                  <a:tcPr anchor="ctr"/>
                </a:tc>
                <a:tc>
                  <a:txBody>
                    <a:bodyPr/>
                    <a:lstStyle/>
                    <a:p>
                      <a:pPr algn="ctr"/>
                      <a:r>
                        <a:rPr lang="en-US" dirty="0" smtClean="0"/>
                        <a:t>60</a:t>
                      </a:r>
                      <a:endParaRPr lang="en-US" dirty="0"/>
                    </a:p>
                  </a:txBody>
                  <a:tcPr anchor="ctr"/>
                </a:tc>
                <a:tc>
                  <a:txBody>
                    <a:bodyPr/>
                    <a:lstStyle/>
                    <a:p>
                      <a:pPr algn="ctr"/>
                      <a:r>
                        <a:rPr lang="en-US" dirty="0" smtClean="0"/>
                        <a:t>2</a:t>
                      </a:r>
                      <a:endParaRPr lang="en-US" dirty="0"/>
                    </a:p>
                  </a:txBody>
                  <a:tcPr anchor="ctr"/>
                </a:tc>
                <a:tc>
                  <a:txBody>
                    <a:bodyPr/>
                    <a:lstStyle/>
                    <a:p>
                      <a:pPr algn="ctr"/>
                      <a:r>
                        <a:rPr lang="en-US" dirty="0" smtClean="0"/>
                        <a:t>3%</a:t>
                      </a:r>
                      <a:endParaRPr lang="en-US" dirty="0"/>
                    </a:p>
                  </a:txBody>
                  <a:tcPr anchor="ctr"/>
                </a:tc>
              </a:tr>
              <a:tr h="370840">
                <a:tc>
                  <a:txBody>
                    <a:bodyPr/>
                    <a:lstStyle/>
                    <a:p>
                      <a:pPr algn="ctr"/>
                      <a:r>
                        <a:rPr lang="en-US" b="1" dirty="0" smtClean="0"/>
                        <a:t>Total</a:t>
                      </a:r>
                      <a:endParaRPr lang="en-US" b="1" dirty="0"/>
                    </a:p>
                  </a:txBody>
                  <a:tcPr anchor="ctr"/>
                </a:tc>
                <a:tc>
                  <a:txBody>
                    <a:bodyPr/>
                    <a:lstStyle/>
                    <a:p>
                      <a:pPr algn="ctr"/>
                      <a:endParaRPr lang="en-US" b="1" dirty="0"/>
                    </a:p>
                  </a:txBody>
                  <a:tcPr anchor="ctr"/>
                </a:tc>
                <a:tc>
                  <a:txBody>
                    <a:bodyPr/>
                    <a:lstStyle/>
                    <a:p>
                      <a:pPr algn="ctr"/>
                      <a:r>
                        <a:rPr lang="en-US" b="1" dirty="0" smtClean="0"/>
                        <a:t>180</a:t>
                      </a:r>
                      <a:endParaRPr lang="en-US" b="1" dirty="0"/>
                    </a:p>
                  </a:txBody>
                  <a:tcPr anchor="ctr"/>
                </a:tc>
                <a:tc>
                  <a:txBody>
                    <a:bodyPr/>
                    <a:lstStyle/>
                    <a:p>
                      <a:pPr algn="ctr"/>
                      <a:r>
                        <a:rPr lang="en-US" b="1" dirty="0" smtClean="0"/>
                        <a:t>8</a:t>
                      </a:r>
                      <a:endParaRPr lang="en-US" b="1" dirty="0"/>
                    </a:p>
                  </a:txBody>
                  <a:tcPr anchor="ctr"/>
                </a:tc>
                <a:tc>
                  <a:txBody>
                    <a:bodyPr/>
                    <a:lstStyle/>
                    <a:p>
                      <a:pPr algn="ctr"/>
                      <a:r>
                        <a:rPr lang="en-US" b="1" dirty="0" smtClean="0"/>
                        <a:t>4%</a:t>
                      </a:r>
                      <a:endParaRPr lang="en-US" b="1" dirty="0"/>
                    </a:p>
                  </a:txBody>
                  <a:tcPr anchor="ctr"/>
                </a:tc>
              </a:tr>
            </a:tbl>
          </a:graphicData>
        </a:graphic>
      </p:graphicFrame>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81</a:t>
            </a:fld>
            <a:endParaRPr lang="en-US" dirty="0">
              <a:solidFill>
                <a:prstClr val="black"/>
              </a:solidFill>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500" dirty="0" smtClean="0"/>
              <a:t>Procedure 28: Analysis of Finding #2</a:t>
            </a:r>
            <a:endParaRPr lang="en-US" sz="3500" dirty="0"/>
          </a:p>
        </p:txBody>
      </p:sp>
      <p:sp>
        <p:nvSpPr>
          <p:cNvPr id="3" name="Content Placeholder 2"/>
          <p:cNvSpPr>
            <a:spLocks noGrp="1"/>
          </p:cNvSpPr>
          <p:nvPr>
            <p:ph idx="1"/>
          </p:nvPr>
        </p:nvSpPr>
        <p:spPr/>
        <p:txBody>
          <a:bodyPr/>
          <a:lstStyle/>
          <a:p>
            <a:pPr lvl="1"/>
            <a:r>
              <a:rPr lang="en-US" sz="1800" b="1" dirty="0" smtClean="0"/>
              <a:t>Finding #2</a:t>
            </a:r>
          </a:p>
          <a:p>
            <a:pPr lvl="2"/>
            <a:r>
              <a:rPr lang="en-US" sz="1600" dirty="0" smtClean="0"/>
              <a:t>We noted more than five days passed between property tax collections and postings to the general ledger as follows:</a:t>
            </a:r>
          </a:p>
          <a:p>
            <a:pPr lvl="2">
              <a:buNone/>
            </a:pPr>
            <a:endParaRPr lang="en-US" sz="1600" b="1"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82</a:t>
            </a:fld>
            <a:endParaRPr lang="en-US" dirty="0">
              <a:solidFill>
                <a:prstClr val="black"/>
              </a:solidFill>
            </a:endParaRPr>
          </a:p>
        </p:txBody>
      </p:sp>
      <p:graphicFrame>
        <p:nvGraphicFramePr>
          <p:cNvPr id="5" name="Table 4"/>
          <p:cNvGraphicFramePr>
            <a:graphicFrameLocks noGrp="1"/>
          </p:cNvGraphicFramePr>
          <p:nvPr/>
        </p:nvGraphicFramePr>
        <p:xfrm>
          <a:off x="304800" y="2514600"/>
          <a:ext cx="8458200" cy="3484880"/>
        </p:xfrm>
        <a:graphic>
          <a:graphicData uri="http://schemas.openxmlformats.org/drawingml/2006/table">
            <a:tbl>
              <a:tblPr firstRow="1" bandRow="1">
                <a:tableStyleId>{5C22544A-7EE6-4342-B048-85BDC9FD1C3A}</a:tableStyleId>
              </a:tblPr>
              <a:tblGrid>
                <a:gridCol w="1691640"/>
                <a:gridCol w="1691640"/>
                <a:gridCol w="1691640"/>
                <a:gridCol w="1691640"/>
                <a:gridCol w="1691640"/>
              </a:tblGrid>
              <a:tr h="381000">
                <a:tc>
                  <a:txBody>
                    <a:bodyPr/>
                    <a:lstStyle/>
                    <a:p>
                      <a:pPr algn="ctr"/>
                      <a:r>
                        <a:rPr lang="en-US" sz="1400" dirty="0" smtClean="0"/>
                        <a:t>Department</a:t>
                      </a:r>
                      <a:endParaRPr lang="en-US" sz="1400" dirty="0"/>
                    </a:p>
                  </a:txBody>
                  <a:tcPr anchor="ctr"/>
                </a:tc>
                <a:tc>
                  <a:txBody>
                    <a:bodyPr/>
                    <a:lstStyle/>
                    <a:p>
                      <a:pPr algn="ctr"/>
                      <a:r>
                        <a:rPr lang="en-US" sz="1400" dirty="0" smtClean="0"/>
                        <a:t>Distribution</a:t>
                      </a:r>
                      <a:r>
                        <a:rPr lang="en-US" sz="1400" baseline="0" dirty="0" smtClean="0"/>
                        <a:t> Period</a:t>
                      </a:r>
                      <a:endParaRPr lang="en-US" sz="1400" dirty="0"/>
                    </a:p>
                  </a:txBody>
                  <a:tcPr anchor="ctr"/>
                </a:tc>
                <a:tc>
                  <a:txBody>
                    <a:bodyPr/>
                    <a:lstStyle/>
                    <a:p>
                      <a:pPr algn="ctr"/>
                      <a:r>
                        <a:rPr lang="en-US" sz="1400" dirty="0" smtClean="0"/>
                        <a:t>Sample</a:t>
                      </a:r>
                      <a:r>
                        <a:rPr lang="en-US" sz="1400" baseline="0" dirty="0" smtClean="0"/>
                        <a:t> Size</a:t>
                      </a:r>
                      <a:endParaRPr lang="en-US" sz="1400" dirty="0"/>
                    </a:p>
                  </a:txBody>
                  <a:tcPr anchor="ctr"/>
                </a:tc>
                <a:tc>
                  <a:txBody>
                    <a:bodyPr/>
                    <a:lstStyle/>
                    <a:p>
                      <a:pPr algn="ctr"/>
                      <a:r>
                        <a:rPr lang="en-US" sz="1400" dirty="0" smtClean="0"/>
                        <a:t># of Findings</a:t>
                      </a:r>
                      <a:endParaRPr lang="en-US" sz="1400" dirty="0"/>
                    </a:p>
                  </a:txBody>
                  <a:tcPr anchor="ctr"/>
                </a:tc>
                <a:tc>
                  <a:txBody>
                    <a:bodyPr/>
                    <a:lstStyle/>
                    <a:p>
                      <a:pPr algn="ctr"/>
                      <a:r>
                        <a:rPr lang="en-US" sz="1400" dirty="0" smtClean="0"/>
                        <a:t>Findings as a % of Sample</a:t>
                      </a:r>
                      <a:r>
                        <a:rPr lang="en-US" sz="1400" baseline="0" dirty="0" smtClean="0"/>
                        <a:t> Size</a:t>
                      </a:r>
                      <a:endParaRPr lang="en-US" sz="1400" dirty="0"/>
                    </a:p>
                  </a:txBody>
                  <a:tcPr anchor="ctr"/>
                </a:tc>
              </a:tr>
              <a:tr h="370840">
                <a:tc>
                  <a:txBody>
                    <a:bodyPr/>
                    <a:lstStyle/>
                    <a:p>
                      <a:pPr algn="ctr"/>
                      <a:r>
                        <a:rPr lang="en-US" sz="1400" dirty="0" smtClean="0"/>
                        <a:t>Treasurer</a:t>
                      </a:r>
                      <a:endParaRPr lang="en-US" sz="1400" dirty="0"/>
                    </a:p>
                  </a:txBody>
                  <a:tcPr anchor="ctr"/>
                </a:tc>
                <a:tc>
                  <a:txBody>
                    <a:bodyPr/>
                    <a:lstStyle/>
                    <a:p>
                      <a:pPr algn="ctr"/>
                      <a:r>
                        <a:rPr lang="en-US" sz="1400" dirty="0" smtClean="0"/>
                        <a:t>12/15/2009</a:t>
                      </a:r>
                      <a:endParaRPr lang="en-US" sz="1400" dirty="0"/>
                    </a:p>
                  </a:txBody>
                  <a:tcPr anchor="ctr"/>
                </a:tc>
                <a:tc>
                  <a:txBody>
                    <a:bodyPr/>
                    <a:lstStyle/>
                    <a:p>
                      <a:pPr algn="ctr"/>
                      <a:r>
                        <a:rPr lang="en-US" sz="1400" dirty="0" smtClean="0"/>
                        <a:t>11</a:t>
                      </a:r>
                      <a:endParaRPr lang="en-US" sz="1400" dirty="0"/>
                    </a:p>
                  </a:txBody>
                  <a:tcPr anchor="ctr"/>
                </a:tc>
                <a:tc>
                  <a:txBody>
                    <a:bodyPr/>
                    <a:lstStyle/>
                    <a:p>
                      <a:pPr algn="ctr"/>
                      <a:r>
                        <a:rPr lang="en-US" sz="1400" dirty="0" smtClean="0"/>
                        <a:t>11</a:t>
                      </a:r>
                      <a:endParaRPr lang="en-US" sz="1400" dirty="0"/>
                    </a:p>
                  </a:txBody>
                  <a:tcPr anchor="ctr"/>
                </a:tc>
                <a:tc>
                  <a:txBody>
                    <a:bodyPr/>
                    <a:lstStyle/>
                    <a:p>
                      <a:pPr algn="ctr"/>
                      <a:r>
                        <a:rPr lang="en-US" sz="1400" dirty="0" smtClean="0"/>
                        <a:t>100%</a:t>
                      </a:r>
                      <a:endParaRPr lang="en-US" sz="1400" dirty="0"/>
                    </a:p>
                  </a:txBody>
                  <a:tcPr anchor="ctr"/>
                </a:tc>
              </a:tr>
              <a:tr h="370840">
                <a:tc>
                  <a:txBody>
                    <a:bodyPr/>
                    <a:lstStyle/>
                    <a:p>
                      <a:pPr algn="ctr"/>
                      <a:r>
                        <a:rPr lang="en-US" sz="1400" dirty="0" smtClean="0"/>
                        <a:t>Treasurer</a:t>
                      </a:r>
                      <a:endParaRPr lang="en-US" sz="1400" dirty="0"/>
                    </a:p>
                  </a:txBody>
                  <a:tcPr anchor="ctr"/>
                </a:tc>
                <a:tc>
                  <a:txBody>
                    <a:bodyPr/>
                    <a:lstStyle/>
                    <a:p>
                      <a:pPr algn="ctr"/>
                      <a:r>
                        <a:rPr lang="en-US" sz="1400" dirty="0" smtClean="0"/>
                        <a:t>12/31/2009</a:t>
                      </a:r>
                      <a:endParaRPr lang="en-US" sz="1400" dirty="0"/>
                    </a:p>
                  </a:txBody>
                  <a:tcPr anchor="ctr"/>
                </a:tc>
                <a:tc>
                  <a:txBody>
                    <a:bodyPr/>
                    <a:lstStyle/>
                    <a:p>
                      <a:pPr algn="ctr"/>
                      <a:r>
                        <a:rPr lang="en-US" sz="1400" dirty="0" smtClean="0"/>
                        <a:t>17</a:t>
                      </a:r>
                      <a:endParaRPr lang="en-US" sz="1400" dirty="0"/>
                    </a:p>
                  </a:txBody>
                  <a:tcPr anchor="ctr"/>
                </a:tc>
                <a:tc>
                  <a:txBody>
                    <a:bodyPr/>
                    <a:lstStyle/>
                    <a:p>
                      <a:pPr algn="ctr"/>
                      <a:r>
                        <a:rPr lang="en-US" sz="1400" dirty="0" smtClean="0"/>
                        <a:t>17</a:t>
                      </a:r>
                      <a:endParaRPr lang="en-US" sz="1400" dirty="0"/>
                    </a:p>
                  </a:txBody>
                  <a:tcPr anchor="ctr"/>
                </a:tc>
                <a:tc>
                  <a:txBody>
                    <a:bodyPr/>
                    <a:lstStyle/>
                    <a:p>
                      <a:pPr algn="ctr"/>
                      <a:r>
                        <a:rPr lang="en-US" sz="1400" dirty="0" smtClean="0"/>
                        <a:t>100%</a:t>
                      </a:r>
                      <a:endParaRPr lang="en-US" sz="1400" dirty="0"/>
                    </a:p>
                  </a:txBody>
                  <a:tcPr anchor="ctr"/>
                </a:tc>
              </a:tr>
              <a:tr h="370840">
                <a:tc>
                  <a:txBody>
                    <a:bodyPr/>
                    <a:lstStyle/>
                    <a:p>
                      <a:pPr algn="ctr"/>
                      <a:r>
                        <a:rPr lang="en-US" sz="1400" dirty="0" smtClean="0"/>
                        <a:t>Treasurer</a:t>
                      </a:r>
                      <a:endParaRPr lang="en-US" sz="1400" dirty="0"/>
                    </a:p>
                  </a:txBody>
                  <a:tcPr anchor="ctr"/>
                </a:tc>
                <a:tc>
                  <a:txBody>
                    <a:bodyPr/>
                    <a:lstStyle/>
                    <a:p>
                      <a:pPr algn="ctr"/>
                      <a:r>
                        <a:rPr lang="en-US" sz="1400" dirty="0" smtClean="0"/>
                        <a:t>1/15/2010</a:t>
                      </a:r>
                      <a:endParaRPr lang="en-US" sz="1400" dirty="0"/>
                    </a:p>
                  </a:txBody>
                  <a:tcPr anchor="ctr"/>
                </a:tc>
                <a:tc>
                  <a:txBody>
                    <a:bodyPr/>
                    <a:lstStyle/>
                    <a:p>
                      <a:pPr algn="ctr"/>
                      <a:r>
                        <a:rPr lang="en-US" sz="1400" dirty="0" smtClean="0"/>
                        <a:t>19</a:t>
                      </a:r>
                      <a:endParaRPr lang="en-US" sz="1400" dirty="0"/>
                    </a:p>
                  </a:txBody>
                  <a:tcPr anchor="ctr"/>
                </a:tc>
                <a:tc>
                  <a:txBody>
                    <a:bodyPr/>
                    <a:lstStyle/>
                    <a:p>
                      <a:pPr algn="ctr"/>
                      <a:r>
                        <a:rPr lang="en-US" sz="1400" dirty="0" smtClean="0"/>
                        <a:t>19</a:t>
                      </a:r>
                      <a:endParaRPr lang="en-US" sz="1400" dirty="0"/>
                    </a:p>
                  </a:txBody>
                  <a:tcPr anchor="ctr"/>
                </a:tc>
                <a:tc>
                  <a:txBody>
                    <a:bodyPr/>
                    <a:lstStyle/>
                    <a:p>
                      <a:pPr algn="ctr"/>
                      <a:r>
                        <a:rPr lang="en-US" sz="1400" dirty="0" smtClean="0"/>
                        <a:t>100%</a:t>
                      </a:r>
                      <a:endParaRPr lang="en-US" sz="1400" dirty="0"/>
                    </a:p>
                  </a:txBody>
                  <a:tcPr anchor="ctr"/>
                </a:tc>
              </a:tr>
              <a:tr h="370840">
                <a:tc>
                  <a:txBody>
                    <a:bodyPr/>
                    <a:lstStyle/>
                    <a:p>
                      <a:pPr algn="ctr"/>
                      <a:r>
                        <a:rPr lang="en-US" sz="1400" dirty="0" smtClean="0"/>
                        <a:t>Treasurer</a:t>
                      </a:r>
                      <a:endParaRPr lang="en-US" sz="1400" dirty="0"/>
                    </a:p>
                  </a:txBody>
                  <a:tcPr anchor="ctr"/>
                </a:tc>
                <a:tc>
                  <a:txBody>
                    <a:bodyPr/>
                    <a:lstStyle/>
                    <a:p>
                      <a:pPr algn="ctr"/>
                      <a:r>
                        <a:rPr lang="en-US" sz="1400" dirty="0" smtClean="0"/>
                        <a:t>1/31/2010</a:t>
                      </a:r>
                      <a:endParaRPr lang="en-US" sz="1400" dirty="0"/>
                    </a:p>
                  </a:txBody>
                  <a:tcPr anchor="ctr"/>
                </a:tc>
                <a:tc>
                  <a:txBody>
                    <a:bodyPr/>
                    <a:lstStyle/>
                    <a:p>
                      <a:pPr algn="ctr"/>
                      <a:r>
                        <a:rPr lang="en-US" sz="1400" dirty="0" smtClean="0"/>
                        <a:t>17</a:t>
                      </a:r>
                      <a:endParaRPr lang="en-US" sz="1400" dirty="0"/>
                    </a:p>
                  </a:txBody>
                  <a:tcPr anchor="ctr"/>
                </a:tc>
                <a:tc>
                  <a:txBody>
                    <a:bodyPr/>
                    <a:lstStyle/>
                    <a:p>
                      <a:pPr algn="ctr"/>
                      <a:r>
                        <a:rPr lang="en-US" sz="1400" dirty="0" smtClean="0"/>
                        <a:t>17</a:t>
                      </a:r>
                      <a:endParaRPr lang="en-US" sz="1400" dirty="0"/>
                    </a:p>
                  </a:txBody>
                  <a:tcPr anchor="ctr"/>
                </a:tc>
                <a:tc>
                  <a:txBody>
                    <a:bodyPr/>
                    <a:lstStyle/>
                    <a:p>
                      <a:pPr algn="ctr"/>
                      <a:r>
                        <a:rPr lang="en-US" sz="1400" dirty="0" smtClean="0"/>
                        <a:t>100%</a:t>
                      </a:r>
                      <a:endParaRPr lang="en-US" sz="1400" dirty="0"/>
                    </a:p>
                  </a:txBody>
                  <a:tcPr anchor="ctr"/>
                </a:tc>
              </a:tr>
              <a:tr h="370840">
                <a:tc>
                  <a:txBody>
                    <a:bodyPr/>
                    <a:lstStyle/>
                    <a:p>
                      <a:pPr algn="ctr"/>
                      <a:r>
                        <a:rPr lang="en-US" sz="1400" dirty="0" smtClean="0"/>
                        <a:t>Treasurer</a:t>
                      </a:r>
                      <a:endParaRPr lang="en-US" sz="1400" dirty="0"/>
                    </a:p>
                  </a:txBody>
                  <a:tcPr anchor="ctr"/>
                </a:tc>
                <a:tc>
                  <a:txBody>
                    <a:bodyPr/>
                    <a:lstStyle/>
                    <a:p>
                      <a:pPr algn="ctr"/>
                      <a:r>
                        <a:rPr lang="en-US" sz="1400" dirty="0" smtClean="0"/>
                        <a:t>2/28/2010</a:t>
                      </a:r>
                      <a:endParaRPr lang="en-US" sz="1400" dirty="0"/>
                    </a:p>
                  </a:txBody>
                  <a:tcPr anchor="ctr"/>
                </a:tc>
                <a:tc>
                  <a:txBody>
                    <a:bodyPr/>
                    <a:lstStyle/>
                    <a:p>
                      <a:pPr algn="ctr"/>
                      <a:r>
                        <a:rPr lang="en-US" sz="1400" dirty="0" smtClean="0"/>
                        <a:t>24</a:t>
                      </a:r>
                      <a:endParaRPr lang="en-US" sz="1400" dirty="0"/>
                    </a:p>
                  </a:txBody>
                  <a:tcPr anchor="ctr"/>
                </a:tc>
                <a:tc>
                  <a:txBody>
                    <a:bodyPr/>
                    <a:lstStyle/>
                    <a:p>
                      <a:pPr algn="ctr"/>
                      <a:r>
                        <a:rPr lang="en-US" sz="1400" dirty="0" smtClean="0"/>
                        <a:t>24</a:t>
                      </a:r>
                      <a:endParaRPr lang="en-US" sz="1400" dirty="0"/>
                    </a:p>
                  </a:txBody>
                  <a:tcPr anchor="ctr"/>
                </a:tc>
                <a:tc>
                  <a:txBody>
                    <a:bodyPr/>
                    <a:lstStyle/>
                    <a:p>
                      <a:pPr algn="ctr"/>
                      <a:r>
                        <a:rPr lang="en-US" sz="1400" dirty="0" smtClean="0"/>
                        <a:t>100%</a:t>
                      </a:r>
                      <a:endParaRPr lang="en-US" sz="1400" dirty="0"/>
                    </a:p>
                  </a:txBody>
                  <a:tcPr anchor="ctr"/>
                </a:tc>
              </a:tr>
              <a:tr h="370840">
                <a:tc>
                  <a:txBody>
                    <a:bodyPr/>
                    <a:lstStyle/>
                    <a:p>
                      <a:pPr algn="ctr"/>
                      <a:r>
                        <a:rPr lang="en-US" sz="1400" dirty="0" smtClean="0"/>
                        <a:t>Treasurer</a:t>
                      </a:r>
                      <a:endParaRPr lang="en-US" sz="1400" dirty="0"/>
                    </a:p>
                  </a:txBody>
                  <a:tcPr anchor="ctr"/>
                </a:tc>
                <a:tc>
                  <a:txBody>
                    <a:bodyPr/>
                    <a:lstStyle/>
                    <a:p>
                      <a:pPr algn="ctr"/>
                      <a:r>
                        <a:rPr lang="en-US" sz="1400" dirty="0" smtClean="0"/>
                        <a:t>3/15/2010</a:t>
                      </a:r>
                      <a:endParaRPr lang="en-US" sz="1400" dirty="0"/>
                    </a:p>
                  </a:txBody>
                  <a:tcPr anchor="ctr"/>
                </a:tc>
                <a:tc>
                  <a:txBody>
                    <a:bodyPr/>
                    <a:lstStyle/>
                    <a:p>
                      <a:pPr algn="ctr"/>
                      <a:r>
                        <a:rPr lang="en-US" sz="1400" dirty="0" smtClean="0"/>
                        <a:t>15</a:t>
                      </a:r>
                      <a:endParaRPr lang="en-US" sz="1400" dirty="0"/>
                    </a:p>
                  </a:txBody>
                  <a:tcPr anchor="ctr"/>
                </a:tc>
                <a:tc>
                  <a:txBody>
                    <a:bodyPr/>
                    <a:lstStyle/>
                    <a:p>
                      <a:pPr algn="ctr"/>
                      <a:r>
                        <a:rPr lang="en-US" sz="1400" dirty="0" smtClean="0"/>
                        <a:t>15</a:t>
                      </a:r>
                      <a:endParaRPr lang="en-US" sz="1400" dirty="0"/>
                    </a:p>
                  </a:txBody>
                  <a:tcPr anchor="ctr"/>
                </a:tc>
                <a:tc>
                  <a:txBody>
                    <a:bodyPr/>
                    <a:lstStyle/>
                    <a:p>
                      <a:pPr algn="ctr"/>
                      <a:r>
                        <a:rPr lang="en-US" sz="1400" dirty="0" smtClean="0"/>
                        <a:t>100%</a:t>
                      </a:r>
                      <a:endParaRPr lang="en-US" sz="1400" dirty="0"/>
                    </a:p>
                  </a:txBody>
                  <a:tcPr anchor="ctr"/>
                </a:tc>
              </a:tr>
              <a:tr h="370840">
                <a:tc>
                  <a:txBody>
                    <a:bodyPr/>
                    <a:lstStyle/>
                    <a:p>
                      <a:pPr algn="ctr"/>
                      <a:r>
                        <a:rPr lang="en-US" sz="1400" dirty="0" smtClean="0"/>
                        <a:t>Treasurer</a:t>
                      </a:r>
                      <a:endParaRPr lang="en-US" sz="1400" dirty="0"/>
                    </a:p>
                  </a:txBody>
                  <a:tcPr anchor="ctr"/>
                </a:tc>
                <a:tc>
                  <a:txBody>
                    <a:bodyPr/>
                    <a:lstStyle/>
                    <a:p>
                      <a:pPr algn="ctr"/>
                      <a:r>
                        <a:rPr lang="en-US" sz="1400" dirty="0" smtClean="0"/>
                        <a:t>3/31/2010</a:t>
                      </a:r>
                      <a:endParaRPr lang="en-US" sz="1400" dirty="0"/>
                    </a:p>
                  </a:txBody>
                  <a:tcPr anchor="ctr"/>
                </a:tc>
                <a:tc>
                  <a:txBody>
                    <a:bodyPr/>
                    <a:lstStyle/>
                    <a:p>
                      <a:pPr algn="ctr"/>
                      <a:r>
                        <a:rPr lang="en-US" sz="1400" dirty="0" smtClean="0"/>
                        <a:t>15</a:t>
                      </a:r>
                      <a:endParaRPr lang="en-US" sz="1400" dirty="0"/>
                    </a:p>
                  </a:txBody>
                  <a:tcPr anchor="ctr"/>
                </a:tc>
                <a:tc>
                  <a:txBody>
                    <a:bodyPr/>
                    <a:lstStyle/>
                    <a:p>
                      <a:pPr algn="ctr"/>
                      <a:r>
                        <a:rPr lang="en-US" sz="1400" dirty="0" smtClean="0"/>
                        <a:t>15</a:t>
                      </a:r>
                      <a:endParaRPr lang="en-US" sz="1400" dirty="0"/>
                    </a:p>
                  </a:txBody>
                  <a:tcPr anchor="ctr"/>
                </a:tc>
                <a:tc>
                  <a:txBody>
                    <a:bodyPr/>
                    <a:lstStyle/>
                    <a:p>
                      <a:pPr algn="ctr"/>
                      <a:r>
                        <a:rPr lang="en-US" sz="1400" dirty="0" smtClean="0"/>
                        <a:t>100%</a:t>
                      </a:r>
                      <a:endParaRPr lang="en-US" sz="1400" dirty="0"/>
                    </a:p>
                  </a:txBody>
                  <a:tcPr anchor="ctr"/>
                </a:tc>
              </a:tr>
              <a:tr h="370840">
                <a:tc>
                  <a:txBody>
                    <a:bodyPr/>
                    <a:lstStyle/>
                    <a:p>
                      <a:pPr algn="ctr"/>
                      <a:r>
                        <a:rPr lang="en-US" sz="1400" dirty="0" smtClean="0"/>
                        <a:t>Treasurer</a:t>
                      </a:r>
                      <a:endParaRPr lang="en-US" sz="1400" dirty="0"/>
                    </a:p>
                  </a:txBody>
                  <a:tcPr anchor="ctr"/>
                </a:tc>
                <a:tc>
                  <a:txBody>
                    <a:bodyPr/>
                    <a:lstStyle/>
                    <a:p>
                      <a:pPr algn="ctr"/>
                      <a:r>
                        <a:rPr lang="en-US" sz="1400" dirty="0" smtClean="0"/>
                        <a:t>4/30/2010</a:t>
                      </a:r>
                      <a:endParaRPr lang="en-US" sz="1400" dirty="0"/>
                    </a:p>
                  </a:txBody>
                  <a:tcPr anchor="ctr"/>
                </a:tc>
                <a:tc>
                  <a:txBody>
                    <a:bodyPr/>
                    <a:lstStyle/>
                    <a:p>
                      <a:pPr algn="ctr"/>
                      <a:r>
                        <a:rPr lang="en-US" sz="1400" dirty="0" smtClean="0"/>
                        <a:t>20</a:t>
                      </a:r>
                      <a:endParaRPr lang="en-US" sz="1400" dirty="0"/>
                    </a:p>
                  </a:txBody>
                  <a:tcPr anchor="ctr"/>
                </a:tc>
                <a:tc>
                  <a:txBody>
                    <a:bodyPr/>
                    <a:lstStyle/>
                    <a:p>
                      <a:pPr algn="ctr"/>
                      <a:r>
                        <a:rPr lang="en-US" sz="1400" dirty="0" smtClean="0"/>
                        <a:t>20</a:t>
                      </a:r>
                      <a:endParaRPr lang="en-US" sz="1400" dirty="0"/>
                    </a:p>
                  </a:txBody>
                  <a:tcPr anchor="ctr"/>
                </a:tc>
                <a:tc>
                  <a:txBody>
                    <a:bodyPr/>
                    <a:lstStyle/>
                    <a:p>
                      <a:pPr algn="ctr"/>
                      <a:r>
                        <a:rPr lang="en-US" sz="1400" dirty="0" smtClean="0"/>
                        <a:t>100%</a:t>
                      </a:r>
                      <a:endParaRPr lang="en-US" sz="1400" dirty="0"/>
                    </a:p>
                  </a:txBody>
                  <a:tcPr anchor="ctr"/>
                </a:tc>
              </a:tr>
            </a:tbl>
          </a:graphicData>
        </a:graphic>
      </p:graphicFrame>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Procedure 28: Management’s Response</a:t>
            </a:r>
            <a:endParaRPr lang="en-US" sz="3200" dirty="0"/>
          </a:p>
        </p:txBody>
      </p:sp>
      <p:sp>
        <p:nvSpPr>
          <p:cNvPr id="3" name="Content Placeholder 2"/>
          <p:cNvSpPr>
            <a:spLocks noGrp="1"/>
          </p:cNvSpPr>
          <p:nvPr>
            <p:ph idx="1"/>
          </p:nvPr>
        </p:nvSpPr>
        <p:spPr/>
        <p:txBody>
          <a:bodyPr/>
          <a:lstStyle/>
          <a:p>
            <a:r>
              <a:rPr lang="en-US" sz="2000" b="1" dirty="0" smtClean="0"/>
              <a:t>Treasurer’s Office</a:t>
            </a:r>
          </a:p>
          <a:p>
            <a:pPr lvl="1"/>
            <a:r>
              <a:rPr lang="en-US" sz="1700" dirty="0" smtClean="0"/>
              <a:t>It also takes a couple of days for the tellers at the Town of Bluffton and Town of Hilton Head Island offices to submit their “Sessions Reconciliations.”  The Tax Operation Manager within the County Treasurer’s office compiles all “Sessions Reconciliations” before they are submitted to the Fiscal Technician within the County Treasurer’s office. </a:t>
            </a:r>
          </a:p>
          <a:p>
            <a:pPr lvl="1"/>
            <a:r>
              <a:rPr lang="en-US" sz="1700" dirty="0" smtClean="0"/>
              <a:t>Some of these timing issues related to back-dating payments, in which the Treasurer’s office uses the postmark date for payments that are submitted via mail so the taxpayer’s payment will not be incorrectly classified as delinquent.</a:t>
            </a:r>
          </a:p>
          <a:p>
            <a:pPr lvl="1"/>
            <a:r>
              <a:rPr lang="en-US" sz="1700" dirty="0" smtClean="0"/>
              <a:t>In the future, all back-dated payments will be posted as of the last Sunday in the month the payment is due in order to identify this issue for audit purposes.  The Treasurer’s office is also planning to meet with Management Information Systems (MIS) and the Chief Financial Officer to determine if Manatron can post to the general ledger instead of performing this function manually.</a:t>
            </a:r>
          </a:p>
          <a:p>
            <a:pPr lvl="2"/>
            <a:endParaRPr lang="en-US" sz="1600" dirty="0" smtClean="0"/>
          </a:p>
          <a:p>
            <a:pPr lvl="2">
              <a:buNone/>
            </a:pPr>
            <a:endParaRPr lang="en-US" sz="1600"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83</a:t>
            </a:fld>
            <a:endParaRPr lang="en-US" dirty="0">
              <a:solidFill>
                <a:prstClr val="black"/>
              </a:solidFill>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28: Impact of Finding</a:t>
            </a:r>
            <a:endParaRPr lang="en-US" dirty="0"/>
          </a:p>
        </p:txBody>
      </p:sp>
      <p:sp>
        <p:nvSpPr>
          <p:cNvPr id="3" name="Content Placeholder 2"/>
          <p:cNvSpPr>
            <a:spLocks noGrp="1"/>
          </p:cNvSpPr>
          <p:nvPr>
            <p:ph idx="1"/>
          </p:nvPr>
        </p:nvSpPr>
        <p:spPr/>
        <p:txBody>
          <a:bodyPr/>
          <a:lstStyle/>
          <a:p>
            <a:r>
              <a:rPr lang="en-US" sz="2000" b="1" dirty="0" smtClean="0"/>
              <a:t>Treasurer’s Office</a:t>
            </a:r>
          </a:p>
          <a:p>
            <a:pPr lvl="1"/>
            <a:r>
              <a:rPr lang="en-US" sz="1800" dirty="0" smtClean="0"/>
              <a:t>When tax collections are not posted in a timely manner, the County's general ledger does not accurately reflect the County's operations in this regard.  When the general ledger is not updated timely, the County's internal financial statements reported to County Council may be misstated.  In addition, the audited financial statements may also be misstated due to this timing issue.</a:t>
            </a:r>
            <a:endParaRPr lang="en-US" sz="1800"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84</a:t>
            </a:fld>
            <a:endParaRPr lang="en-US" dirty="0">
              <a:solidFill>
                <a:prstClr val="black"/>
              </a:solidFill>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29</a:t>
            </a:r>
            <a:endParaRPr lang="en-US" dirty="0"/>
          </a:p>
        </p:txBody>
      </p:sp>
      <p:sp>
        <p:nvSpPr>
          <p:cNvPr id="3" name="Content Placeholder 2"/>
          <p:cNvSpPr>
            <a:spLocks noGrp="1"/>
          </p:cNvSpPr>
          <p:nvPr>
            <p:ph idx="1"/>
          </p:nvPr>
        </p:nvSpPr>
        <p:spPr/>
        <p:txBody>
          <a:bodyPr/>
          <a:lstStyle/>
          <a:p>
            <a:r>
              <a:rPr lang="en-US" sz="2000" i="1" dirty="0" smtClean="0"/>
              <a:t>For each distribution period selected, we compared the batch collections as reflected on Manatron that included our sampled property transactions to the general ledger.</a:t>
            </a:r>
          </a:p>
          <a:p>
            <a:pPr lvl="1"/>
            <a:r>
              <a:rPr lang="en-US" sz="1800" b="1" dirty="0" smtClean="0"/>
              <a:t>Finding</a:t>
            </a:r>
          </a:p>
          <a:p>
            <a:pPr lvl="2"/>
            <a:r>
              <a:rPr lang="en-US" sz="1600" dirty="0" smtClean="0"/>
              <a:t>We noted significant differences  in collections per Manatron and the amounts posted to the general ledger for each distribution period as follows:</a:t>
            </a:r>
          </a:p>
          <a:p>
            <a:pPr lvl="2"/>
            <a:endParaRPr lang="en-US" sz="1600" b="1" dirty="0" smtClean="0"/>
          </a:p>
          <a:p>
            <a:endParaRPr lang="en-US" sz="2000"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85</a:t>
            </a:fld>
            <a:endParaRPr lang="en-US" dirty="0">
              <a:solidFill>
                <a:prstClr val="black"/>
              </a:solidFill>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smtClean="0"/>
              <a:t>Procedure 29: Analysis of Finding</a:t>
            </a:r>
            <a:endParaRPr lang="en-US" sz="3800" dirty="0"/>
          </a:p>
        </p:txBody>
      </p:sp>
      <p:graphicFrame>
        <p:nvGraphicFramePr>
          <p:cNvPr id="5" name="Content Placeholder 4"/>
          <p:cNvGraphicFramePr>
            <a:graphicFrameLocks noGrp="1"/>
          </p:cNvGraphicFramePr>
          <p:nvPr>
            <p:ph idx="1"/>
          </p:nvPr>
        </p:nvGraphicFramePr>
        <p:xfrm>
          <a:off x="914400" y="1600200"/>
          <a:ext cx="7772400" cy="3855720"/>
        </p:xfrm>
        <a:graphic>
          <a:graphicData uri="http://schemas.openxmlformats.org/drawingml/2006/table">
            <a:tbl>
              <a:tblPr firstRow="1" bandRow="1">
                <a:tableStyleId>{5C22544A-7EE6-4342-B048-85BDC9FD1C3A}</a:tableStyleId>
              </a:tblPr>
              <a:tblGrid>
                <a:gridCol w="1295400"/>
                <a:gridCol w="1295400"/>
                <a:gridCol w="1295400"/>
                <a:gridCol w="1295400"/>
                <a:gridCol w="1295400"/>
                <a:gridCol w="1295400"/>
              </a:tblGrid>
              <a:tr h="370840">
                <a:tc>
                  <a:txBody>
                    <a:bodyPr/>
                    <a:lstStyle/>
                    <a:p>
                      <a:pPr algn="ctr"/>
                      <a:r>
                        <a:rPr lang="en-US" sz="1400" dirty="0" smtClean="0"/>
                        <a:t>Department</a:t>
                      </a:r>
                      <a:endParaRPr lang="en-US" sz="1400" dirty="0"/>
                    </a:p>
                  </a:txBody>
                  <a:tcPr anchor="ctr"/>
                </a:tc>
                <a:tc>
                  <a:txBody>
                    <a:bodyPr/>
                    <a:lstStyle/>
                    <a:p>
                      <a:pPr algn="ctr"/>
                      <a:r>
                        <a:rPr lang="en-US" sz="1400" dirty="0" smtClean="0"/>
                        <a:t>Distribution</a:t>
                      </a:r>
                      <a:r>
                        <a:rPr lang="en-US" sz="1400" baseline="0" dirty="0" smtClean="0"/>
                        <a:t> Period</a:t>
                      </a:r>
                      <a:endParaRPr lang="en-US" sz="1400" dirty="0"/>
                    </a:p>
                  </a:txBody>
                  <a:tcPr anchor="ctr"/>
                </a:tc>
                <a:tc>
                  <a:txBody>
                    <a:bodyPr/>
                    <a:lstStyle/>
                    <a:p>
                      <a:pPr algn="ctr"/>
                      <a:r>
                        <a:rPr lang="en-US" sz="1400" dirty="0" smtClean="0"/>
                        <a:t>Collections Per Manatron</a:t>
                      </a:r>
                      <a:endParaRPr lang="en-US" sz="1400" dirty="0"/>
                    </a:p>
                  </a:txBody>
                  <a:tcPr anchor="ctr"/>
                </a:tc>
                <a:tc>
                  <a:txBody>
                    <a:bodyPr/>
                    <a:lstStyle/>
                    <a:p>
                      <a:pPr algn="ctr"/>
                      <a:r>
                        <a:rPr lang="en-US" sz="1400" dirty="0" smtClean="0"/>
                        <a:t>Collections per G/L</a:t>
                      </a:r>
                      <a:endParaRPr lang="en-US" sz="1400" dirty="0"/>
                    </a:p>
                  </a:txBody>
                  <a:tcPr anchor="ctr"/>
                </a:tc>
                <a:tc>
                  <a:txBody>
                    <a:bodyPr/>
                    <a:lstStyle/>
                    <a:p>
                      <a:pPr algn="ctr"/>
                      <a:r>
                        <a:rPr lang="en-US" sz="1400" dirty="0" smtClean="0"/>
                        <a:t>$ Difference</a:t>
                      </a:r>
                      <a:endParaRPr lang="en-US" sz="1400" dirty="0"/>
                    </a:p>
                  </a:txBody>
                  <a:tcPr anchor="ctr"/>
                </a:tc>
                <a:tc>
                  <a:txBody>
                    <a:bodyPr/>
                    <a:lstStyle/>
                    <a:p>
                      <a:pPr algn="ctr"/>
                      <a:r>
                        <a:rPr lang="en-US" sz="1400" dirty="0" smtClean="0"/>
                        <a:t>% Difference</a:t>
                      </a:r>
                      <a:endParaRPr lang="en-US" sz="1400" dirty="0"/>
                    </a:p>
                  </a:txBody>
                  <a:tcPr anchor="ctr"/>
                </a:tc>
              </a:tr>
              <a:tr h="370840">
                <a:tc>
                  <a:txBody>
                    <a:bodyPr/>
                    <a:lstStyle/>
                    <a:p>
                      <a:pPr algn="ctr"/>
                      <a:r>
                        <a:rPr lang="en-US" sz="1400" dirty="0" smtClean="0"/>
                        <a:t>Treasurer</a:t>
                      </a:r>
                      <a:endParaRPr lang="en-US" sz="1400" dirty="0"/>
                    </a:p>
                  </a:txBody>
                  <a:tcPr anchor="ctr"/>
                </a:tc>
                <a:tc>
                  <a:txBody>
                    <a:bodyPr/>
                    <a:lstStyle/>
                    <a:p>
                      <a:pPr algn="ctr"/>
                      <a:r>
                        <a:rPr lang="en-US" sz="1400" dirty="0" smtClean="0"/>
                        <a:t>12/15/2009</a:t>
                      </a:r>
                      <a:endParaRPr lang="en-US" sz="1400" dirty="0"/>
                    </a:p>
                  </a:txBody>
                  <a:tcPr anchor="ctr"/>
                </a:tc>
                <a:tc>
                  <a:txBody>
                    <a:bodyPr/>
                    <a:lstStyle/>
                    <a:p>
                      <a:pPr algn="r"/>
                      <a:r>
                        <a:rPr lang="en-US" sz="1400" dirty="0" smtClean="0"/>
                        <a:t>$80,871,576</a:t>
                      </a:r>
                      <a:endParaRPr lang="en-US" sz="1400" dirty="0"/>
                    </a:p>
                  </a:txBody>
                  <a:tcPr anchor="ctr"/>
                </a:tc>
                <a:tc>
                  <a:txBody>
                    <a:bodyPr/>
                    <a:lstStyle/>
                    <a:p>
                      <a:pPr algn="r"/>
                      <a:r>
                        <a:rPr lang="en-US" sz="1400" dirty="0" smtClean="0"/>
                        <a:t>$78,866,650</a:t>
                      </a:r>
                      <a:endParaRPr lang="en-US" sz="1400" dirty="0"/>
                    </a:p>
                  </a:txBody>
                  <a:tcPr anchor="ctr"/>
                </a:tc>
                <a:tc>
                  <a:txBody>
                    <a:bodyPr/>
                    <a:lstStyle/>
                    <a:p>
                      <a:pPr algn="r"/>
                      <a:r>
                        <a:rPr lang="en-US" sz="1400" dirty="0" smtClean="0"/>
                        <a:t>$2,004,926</a:t>
                      </a:r>
                      <a:endParaRPr lang="en-US" sz="1400" dirty="0"/>
                    </a:p>
                  </a:txBody>
                  <a:tcPr anchor="ctr"/>
                </a:tc>
                <a:tc>
                  <a:txBody>
                    <a:bodyPr/>
                    <a:lstStyle/>
                    <a:p>
                      <a:pPr algn="r"/>
                      <a:r>
                        <a:rPr lang="en-US" sz="1400" dirty="0" smtClean="0"/>
                        <a:t>3%</a:t>
                      </a:r>
                      <a:endParaRPr lang="en-US" sz="1400" dirty="0"/>
                    </a:p>
                  </a:txBody>
                  <a:tcPr anchor="ctr"/>
                </a:tc>
              </a:tr>
              <a:tr h="370840">
                <a:tc>
                  <a:txBody>
                    <a:bodyPr/>
                    <a:lstStyle/>
                    <a:p>
                      <a:pPr algn="ctr"/>
                      <a:r>
                        <a:rPr lang="en-US" sz="1400" dirty="0" smtClean="0"/>
                        <a:t>Treasurer</a:t>
                      </a:r>
                      <a:endParaRPr lang="en-US" sz="1400" dirty="0"/>
                    </a:p>
                  </a:txBody>
                  <a:tcPr anchor="ctr"/>
                </a:tc>
                <a:tc>
                  <a:txBody>
                    <a:bodyPr/>
                    <a:lstStyle/>
                    <a:p>
                      <a:pPr algn="ctr"/>
                      <a:r>
                        <a:rPr lang="en-US" sz="1400" dirty="0" smtClean="0"/>
                        <a:t>12/31/2009</a:t>
                      </a:r>
                      <a:endParaRPr lang="en-US" sz="1400" dirty="0"/>
                    </a:p>
                  </a:txBody>
                  <a:tcPr anchor="ctr"/>
                </a:tc>
                <a:tc>
                  <a:txBody>
                    <a:bodyPr/>
                    <a:lstStyle/>
                    <a:p>
                      <a:pPr algn="r"/>
                      <a:r>
                        <a:rPr lang="en-US" sz="1400" dirty="0" smtClean="0"/>
                        <a:t>$217,326,777</a:t>
                      </a:r>
                      <a:endParaRPr lang="en-US" sz="1400" dirty="0"/>
                    </a:p>
                  </a:txBody>
                  <a:tcPr anchor="ctr"/>
                </a:tc>
                <a:tc>
                  <a:txBody>
                    <a:bodyPr/>
                    <a:lstStyle/>
                    <a:p>
                      <a:pPr algn="r"/>
                      <a:r>
                        <a:rPr lang="en-US" sz="1400" dirty="0" smtClean="0"/>
                        <a:t>$225,183,706</a:t>
                      </a:r>
                      <a:endParaRPr lang="en-US" sz="1400" dirty="0"/>
                    </a:p>
                  </a:txBody>
                  <a:tcPr anchor="ctr"/>
                </a:tc>
                <a:tc>
                  <a:txBody>
                    <a:bodyPr/>
                    <a:lstStyle/>
                    <a:p>
                      <a:pPr algn="r"/>
                      <a:r>
                        <a:rPr lang="en-US" sz="1400" dirty="0" smtClean="0"/>
                        <a:t>$(7,856,929)</a:t>
                      </a:r>
                      <a:endParaRPr lang="en-US" sz="1400" dirty="0"/>
                    </a:p>
                  </a:txBody>
                  <a:tcPr anchor="ctr"/>
                </a:tc>
                <a:tc>
                  <a:txBody>
                    <a:bodyPr/>
                    <a:lstStyle/>
                    <a:p>
                      <a:pPr algn="r"/>
                      <a:r>
                        <a:rPr lang="en-US" sz="1400" dirty="0" smtClean="0"/>
                        <a:t>(3%)</a:t>
                      </a:r>
                      <a:endParaRPr lang="en-US" sz="1400" dirty="0"/>
                    </a:p>
                  </a:txBody>
                  <a:tcPr anchor="ctr"/>
                </a:tc>
              </a:tr>
              <a:tr h="370840">
                <a:tc>
                  <a:txBody>
                    <a:bodyPr/>
                    <a:lstStyle/>
                    <a:p>
                      <a:pPr algn="ctr"/>
                      <a:r>
                        <a:rPr lang="en-US" sz="1400" dirty="0" smtClean="0"/>
                        <a:t>Treasurer</a:t>
                      </a:r>
                      <a:endParaRPr lang="en-US" sz="1400" dirty="0"/>
                    </a:p>
                  </a:txBody>
                  <a:tcPr anchor="ctr"/>
                </a:tc>
                <a:tc>
                  <a:txBody>
                    <a:bodyPr/>
                    <a:lstStyle/>
                    <a:p>
                      <a:pPr algn="ctr"/>
                      <a:r>
                        <a:rPr lang="en-US" sz="1400" dirty="0" smtClean="0"/>
                        <a:t>1/15/2010</a:t>
                      </a:r>
                      <a:endParaRPr lang="en-US" sz="1400" dirty="0"/>
                    </a:p>
                  </a:txBody>
                  <a:tcPr anchor="ctr"/>
                </a:tc>
                <a:tc>
                  <a:txBody>
                    <a:bodyPr/>
                    <a:lstStyle/>
                    <a:p>
                      <a:pPr algn="r"/>
                      <a:r>
                        <a:rPr lang="en-US" sz="1400" dirty="0" smtClean="0"/>
                        <a:t>$240,059,439</a:t>
                      </a:r>
                      <a:endParaRPr lang="en-US" sz="1400" dirty="0"/>
                    </a:p>
                  </a:txBody>
                  <a:tcPr anchor="ctr"/>
                </a:tc>
                <a:tc>
                  <a:txBody>
                    <a:bodyPr/>
                    <a:lstStyle/>
                    <a:p>
                      <a:pPr algn="r"/>
                      <a:r>
                        <a:rPr lang="en-US" sz="1400" dirty="0" smtClean="0"/>
                        <a:t>$233,839,688</a:t>
                      </a:r>
                      <a:endParaRPr lang="en-US" sz="1400" dirty="0"/>
                    </a:p>
                  </a:txBody>
                  <a:tcPr anchor="ctr"/>
                </a:tc>
                <a:tc>
                  <a:txBody>
                    <a:bodyPr/>
                    <a:lstStyle/>
                    <a:p>
                      <a:pPr algn="r"/>
                      <a:r>
                        <a:rPr lang="en-US" sz="1400" dirty="0" smtClean="0"/>
                        <a:t>$6,219,751</a:t>
                      </a:r>
                      <a:endParaRPr lang="en-US" sz="1400" dirty="0"/>
                    </a:p>
                  </a:txBody>
                  <a:tcPr anchor="ctr"/>
                </a:tc>
                <a:tc>
                  <a:txBody>
                    <a:bodyPr/>
                    <a:lstStyle/>
                    <a:p>
                      <a:pPr algn="r"/>
                      <a:r>
                        <a:rPr lang="en-US" sz="1400" dirty="0" smtClean="0"/>
                        <a:t>3%</a:t>
                      </a:r>
                      <a:endParaRPr lang="en-US" sz="1400" dirty="0"/>
                    </a:p>
                  </a:txBody>
                  <a:tcPr anchor="ctr"/>
                </a:tc>
              </a:tr>
              <a:tr h="370840">
                <a:tc>
                  <a:txBody>
                    <a:bodyPr/>
                    <a:lstStyle/>
                    <a:p>
                      <a:pPr algn="ctr"/>
                      <a:r>
                        <a:rPr lang="en-US" sz="1400" dirty="0" smtClean="0"/>
                        <a:t>Treasurer</a:t>
                      </a:r>
                      <a:endParaRPr lang="en-US" sz="1400" dirty="0"/>
                    </a:p>
                  </a:txBody>
                  <a:tcPr anchor="ctr"/>
                </a:tc>
                <a:tc>
                  <a:txBody>
                    <a:bodyPr/>
                    <a:lstStyle/>
                    <a:p>
                      <a:pPr algn="ctr"/>
                      <a:r>
                        <a:rPr lang="en-US" sz="1400" dirty="0" smtClean="0"/>
                        <a:t>1/31/2010</a:t>
                      </a:r>
                      <a:endParaRPr lang="en-US" sz="1400" dirty="0"/>
                    </a:p>
                  </a:txBody>
                  <a:tcPr anchor="ctr"/>
                </a:tc>
                <a:tc>
                  <a:txBody>
                    <a:bodyPr/>
                    <a:lstStyle/>
                    <a:p>
                      <a:pPr algn="r"/>
                      <a:r>
                        <a:rPr lang="en-US" sz="1400" dirty="0" smtClean="0"/>
                        <a:t>$6,205,175</a:t>
                      </a:r>
                      <a:endParaRPr lang="en-US" sz="1400" dirty="0"/>
                    </a:p>
                  </a:txBody>
                  <a:tcPr anchor="ctr"/>
                </a:tc>
                <a:tc>
                  <a:txBody>
                    <a:bodyPr/>
                    <a:lstStyle/>
                    <a:p>
                      <a:pPr algn="r"/>
                      <a:r>
                        <a:rPr lang="en-US" sz="1400" dirty="0" smtClean="0"/>
                        <a:t>$4,719,528</a:t>
                      </a:r>
                      <a:endParaRPr lang="en-US" sz="1400" dirty="0"/>
                    </a:p>
                  </a:txBody>
                  <a:tcPr anchor="ctr"/>
                </a:tc>
                <a:tc>
                  <a:txBody>
                    <a:bodyPr/>
                    <a:lstStyle/>
                    <a:p>
                      <a:pPr algn="r"/>
                      <a:r>
                        <a:rPr lang="en-US" sz="1400" dirty="0" smtClean="0"/>
                        <a:t>$1,485,647</a:t>
                      </a:r>
                      <a:endParaRPr lang="en-US" sz="1400" dirty="0"/>
                    </a:p>
                  </a:txBody>
                  <a:tcPr anchor="ctr"/>
                </a:tc>
                <a:tc>
                  <a:txBody>
                    <a:bodyPr/>
                    <a:lstStyle/>
                    <a:p>
                      <a:pPr algn="r"/>
                      <a:r>
                        <a:rPr lang="en-US" sz="1400" dirty="0" smtClean="0"/>
                        <a:t>31%</a:t>
                      </a:r>
                      <a:endParaRPr lang="en-US" sz="1400" dirty="0"/>
                    </a:p>
                  </a:txBody>
                  <a:tcPr anchor="ctr"/>
                </a:tc>
              </a:tr>
              <a:tr h="370840">
                <a:tc>
                  <a:txBody>
                    <a:bodyPr/>
                    <a:lstStyle/>
                    <a:p>
                      <a:pPr algn="ctr"/>
                      <a:r>
                        <a:rPr lang="en-US" sz="1400" dirty="0" smtClean="0"/>
                        <a:t>Treasurer</a:t>
                      </a:r>
                      <a:endParaRPr lang="en-US" sz="1400" dirty="0"/>
                    </a:p>
                  </a:txBody>
                  <a:tcPr anchor="ctr"/>
                </a:tc>
                <a:tc>
                  <a:txBody>
                    <a:bodyPr/>
                    <a:lstStyle/>
                    <a:p>
                      <a:pPr algn="ctr"/>
                      <a:r>
                        <a:rPr lang="en-US" sz="1400" dirty="0" smtClean="0"/>
                        <a:t>2/28/2010</a:t>
                      </a:r>
                      <a:endParaRPr lang="en-US" sz="1400" dirty="0"/>
                    </a:p>
                  </a:txBody>
                  <a:tcPr anchor="ctr"/>
                </a:tc>
                <a:tc>
                  <a:txBody>
                    <a:bodyPr/>
                    <a:lstStyle/>
                    <a:p>
                      <a:pPr algn="r"/>
                      <a:r>
                        <a:rPr lang="en-US" sz="1400" dirty="0" smtClean="0"/>
                        <a:t>$12,331,769</a:t>
                      </a:r>
                      <a:endParaRPr lang="en-US" sz="1400" dirty="0"/>
                    </a:p>
                  </a:txBody>
                  <a:tcPr anchor="ctr"/>
                </a:tc>
                <a:tc>
                  <a:txBody>
                    <a:bodyPr/>
                    <a:lstStyle/>
                    <a:p>
                      <a:pPr algn="r"/>
                      <a:r>
                        <a:rPr lang="en-US" sz="1400" dirty="0" smtClean="0"/>
                        <a:t>$12,197,943</a:t>
                      </a:r>
                      <a:endParaRPr lang="en-US" sz="1400" dirty="0"/>
                    </a:p>
                  </a:txBody>
                  <a:tcPr anchor="ctr"/>
                </a:tc>
                <a:tc>
                  <a:txBody>
                    <a:bodyPr/>
                    <a:lstStyle/>
                    <a:p>
                      <a:pPr algn="r"/>
                      <a:r>
                        <a:rPr lang="en-US" sz="1400" dirty="0" smtClean="0"/>
                        <a:t>$133,826</a:t>
                      </a:r>
                      <a:endParaRPr lang="en-US" sz="1400" dirty="0"/>
                    </a:p>
                  </a:txBody>
                  <a:tcPr anchor="ctr"/>
                </a:tc>
                <a:tc>
                  <a:txBody>
                    <a:bodyPr/>
                    <a:lstStyle/>
                    <a:p>
                      <a:pPr algn="r"/>
                      <a:r>
                        <a:rPr lang="en-US" sz="1400" dirty="0" smtClean="0"/>
                        <a:t>1%</a:t>
                      </a:r>
                      <a:endParaRPr lang="en-US" sz="1400" dirty="0"/>
                    </a:p>
                  </a:txBody>
                  <a:tcPr anchor="ctr"/>
                </a:tc>
              </a:tr>
              <a:tr h="370840">
                <a:tc>
                  <a:txBody>
                    <a:bodyPr/>
                    <a:lstStyle/>
                    <a:p>
                      <a:pPr algn="ctr"/>
                      <a:r>
                        <a:rPr lang="en-US" sz="1400" dirty="0" smtClean="0"/>
                        <a:t>Treasurer</a:t>
                      </a:r>
                      <a:endParaRPr lang="en-US" sz="1400" dirty="0"/>
                    </a:p>
                  </a:txBody>
                  <a:tcPr anchor="ctr"/>
                </a:tc>
                <a:tc>
                  <a:txBody>
                    <a:bodyPr/>
                    <a:lstStyle/>
                    <a:p>
                      <a:pPr algn="ctr"/>
                      <a:r>
                        <a:rPr lang="en-US" sz="1400" dirty="0" smtClean="0"/>
                        <a:t>3/15/2010</a:t>
                      </a:r>
                      <a:endParaRPr lang="en-US" sz="1400" dirty="0"/>
                    </a:p>
                  </a:txBody>
                  <a:tcPr anchor="ctr"/>
                </a:tc>
                <a:tc>
                  <a:txBody>
                    <a:bodyPr/>
                    <a:lstStyle/>
                    <a:p>
                      <a:pPr algn="r"/>
                      <a:r>
                        <a:rPr lang="en-US" sz="1400" dirty="0" smtClean="0"/>
                        <a:t>$5,921,587</a:t>
                      </a:r>
                      <a:endParaRPr lang="en-US" sz="1400" dirty="0"/>
                    </a:p>
                  </a:txBody>
                  <a:tcPr anchor="ctr"/>
                </a:tc>
                <a:tc>
                  <a:txBody>
                    <a:bodyPr/>
                    <a:lstStyle/>
                    <a:p>
                      <a:pPr algn="r"/>
                      <a:r>
                        <a:rPr lang="en-US" sz="1400" dirty="0" smtClean="0"/>
                        <a:t>$6,105,545</a:t>
                      </a:r>
                      <a:endParaRPr lang="en-US" sz="1400" dirty="0"/>
                    </a:p>
                  </a:txBody>
                  <a:tcPr anchor="ctr"/>
                </a:tc>
                <a:tc>
                  <a:txBody>
                    <a:bodyPr/>
                    <a:lstStyle/>
                    <a:p>
                      <a:pPr algn="r"/>
                      <a:r>
                        <a:rPr lang="en-US" sz="1400" dirty="0" smtClean="0"/>
                        <a:t>$(183,958)</a:t>
                      </a:r>
                      <a:endParaRPr lang="en-US" sz="1400" dirty="0"/>
                    </a:p>
                  </a:txBody>
                  <a:tcPr anchor="ctr"/>
                </a:tc>
                <a:tc>
                  <a:txBody>
                    <a:bodyPr/>
                    <a:lstStyle/>
                    <a:p>
                      <a:pPr algn="r"/>
                      <a:r>
                        <a:rPr lang="en-US" sz="1400" dirty="0" smtClean="0"/>
                        <a:t>(3%)</a:t>
                      </a:r>
                      <a:endParaRPr lang="en-US" sz="1400" dirty="0"/>
                    </a:p>
                  </a:txBody>
                  <a:tcPr anchor="ctr"/>
                </a:tc>
              </a:tr>
              <a:tr h="370840">
                <a:tc>
                  <a:txBody>
                    <a:bodyPr/>
                    <a:lstStyle/>
                    <a:p>
                      <a:pPr algn="ctr"/>
                      <a:r>
                        <a:rPr lang="en-US" sz="1400" dirty="0" smtClean="0"/>
                        <a:t>Treasurer</a:t>
                      </a:r>
                      <a:endParaRPr lang="en-US" sz="1400" dirty="0"/>
                    </a:p>
                  </a:txBody>
                  <a:tcPr anchor="ctr"/>
                </a:tc>
                <a:tc>
                  <a:txBody>
                    <a:bodyPr/>
                    <a:lstStyle/>
                    <a:p>
                      <a:pPr algn="ctr"/>
                      <a:r>
                        <a:rPr lang="en-US" sz="1400" dirty="0" smtClean="0"/>
                        <a:t>3/31/2010</a:t>
                      </a:r>
                      <a:endParaRPr lang="en-US" sz="1400" dirty="0"/>
                    </a:p>
                  </a:txBody>
                  <a:tcPr anchor="ctr"/>
                </a:tc>
                <a:tc>
                  <a:txBody>
                    <a:bodyPr/>
                    <a:lstStyle/>
                    <a:p>
                      <a:pPr algn="r"/>
                      <a:r>
                        <a:rPr lang="en-US" sz="1400" dirty="0" smtClean="0"/>
                        <a:t>$8,224,903</a:t>
                      </a:r>
                      <a:endParaRPr lang="en-US" sz="1400" dirty="0"/>
                    </a:p>
                  </a:txBody>
                  <a:tcPr anchor="ctr"/>
                </a:tc>
                <a:tc>
                  <a:txBody>
                    <a:bodyPr/>
                    <a:lstStyle/>
                    <a:p>
                      <a:pPr algn="r"/>
                      <a:r>
                        <a:rPr lang="en-US" sz="1400" dirty="0" smtClean="0"/>
                        <a:t>$7,041,948</a:t>
                      </a:r>
                      <a:endParaRPr lang="en-US" sz="1400" dirty="0"/>
                    </a:p>
                  </a:txBody>
                  <a:tcPr anchor="ctr"/>
                </a:tc>
                <a:tc>
                  <a:txBody>
                    <a:bodyPr/>
                    <a:lstStyle/>
                    <a:p>
                      <a:pPr algn="r"/>
                      <a:r>
                        <a:rPr lang="en-US" sz="1400" dirty="0" smtClean="0"/>
                        <a:t>$1,182,955</a:t>
                      </a:r>
                      <a:endParaRPr lang="en-US" sz="1400" dirty="0"/>
                    </a:p>
                  </a:txBody>
                  <a:tcPr anchor="ctr"/>
                </a:tc>
                <a:tc>
                  <a:txBody>
                    <a:bodyPr/>
                    <a:lstStyle/>
                    <a:p>
                      <a:pPr algn="r"/>
                      <a:r>
                        <a:rPr lang="en-US" sz="1400" dirty="0" smtClean="0"/>
                        <a:t>17%</a:t>
                      </a:r>
                      <a:endParaRPr lang="en-US" sz="1400" dirty="0"/>
                    </a:p>
                  </a:txBody>
                  <a:tcPr anchor="ctr"/>
                </a:tc>
              </a:tr>
              <a:tr h="370840">
                <a:tc>
                  <a:txBody>
                    <a:bodyPr/>
                    <a:lstStyle/>
                    <a:p>
                      <a:pPr algn="ctr"/>
                      <a:r>
                        <a:rPr lang="en-US" sz="1400" dirty="0" smtClean="0"/>
                        <a:t>Treasurer</a:t>
                      </a:r>
                      <a:endParaRPr lang="en-US" sz="1400" dirty="0"/>
                    </a:p>
                  </a:txBody>
                  <a:tcPr anchor="ctr"/>
                </a:tc>
                <a:tc>
                  <a:txBody>
                    <a:bodyPr/>
                    <a:lstStyle/>
                    <a:p>
                      <a:pPr algn="ctr"/>
                      <a:r>
                        <a:rPr lang="en-US" sz="1400" dirty="0" smtClean="0"/>
                        <a:t>4/30/2010</a:t>
                      </a:r>
                      <a:endParaRPr lang="en-US" sz="1400" dirty="0"/>
                    </a:p>
                  </a:txBody>
                  <a:tcPr anchor="ctr"/>
                </a:tc>
                <a:tc>
                  <a:txBody>
                    <a:bodyPr/>
                    <a:lstStyle/>
                    <a:p>
                      <a:pPr algn="r"/>
                      <a:r>
                        <a:rPr lang="en-US" sz="1400" dirty="0" smtClean="0"/>
                        <a:t>$5,006,797</a:t>
                      </a:r>
                      <a:endParaRPr lang="en-US" sz="1400" dirty="0"/>
                    </a:p>
                  </a:txBody>
                  <a:tcPr anchor="ctr"/>
                </a:tc>
                <a:tc>
                  <a:txBody>
                    <a:bodyPr/>
                    <a:lstStyle/>
                    <a:p>
                      <a:pPr algn="r"/>
                      <a:r>
                        <a:rPr lang="en-US" sz="1400" dirty="0" smtClean="0"/>
                        <a:t>$3,370,042</a:t>
                      </a:r>
                      <a:endParaRPr lang="en-US" sz="1400" dirty="0"/>
                    </a:p>
                  </a:txBody>
                  <a:tcPr anchor="ctr"/>
                </a:tc>
                <a:tc>
                  <a:txBody>
                    <a:bodyPr/>
                    <a:lstStyle/>
                    <a:p>
                      <a:pPr algn="r"/>
                      <a:r>
                        <a:rPr lang="en-US" sz="1400" dirty="0" smtClean="0"/>
                        <a:t>$1,636,755</a:t>
                      </a:r>
                      <a:endParaRPr lang="en-US" sz="1400" dirty="0"/>
                    </a:p>
                  </a:txBody>
                  <a:tcPr anchor="ctr"/>
                </a:tc>
                <a:tc>
                  <a:txBody>
                    <a:bodyPr/>
                    <a:lstStyle/>
                    <a:p>
                      <a:pPr algn="r"/>
                      <a:r>
                        <a:rPr lang="en-US" sz="1400" dirty="0" smtClean="0"/>
                        <a:t>49%</a:t>
                      </a:r>
                      <a:endParaRPr lang="en-US" sz="1400" dirty="0"/>
                    </a:p>
                  </a:txBody>
                  <a:tcPr anchor="ctr"/>
                </a:tc>
              </a:tr>
              <a:tr h="370840">
                <a:tc>
                  <a:txBody>
                    <a:bodyPr/>
                    <a:lstStyle/>
                    <a:p>
                      <a:pPr algn="ctr"/>
                      <a:r>
                        <a:rPr lang="en-US" sz="1400" b="1" dirty="0" smtClean="0"/>
                        <a:t>Total</a:t>
                      </a:r>
                      <a:endParaRPr lang="en-US" sz="1400" b="1" dirty="0"/>
                    </a:p>
                  </a:txBody>
                  <a:tcPr anchor="ctr"/>
                </a:tc>
                <a:tc>
                  <a:txBody>
                    <a:bodyPr/>
                    <a:lstStyle/>
                    <a:p>
                      <a:pPr algn="ctr"/>
                      <a:endParaRPr lang="en-US" sz="1400" b="1" dirty="0"/>
                    </a:p>
                  </a:txBody>
                  <a:tcPr anchor="ctr"/>
                </a:tc>
                <a:tc>
                  <a:txBody>
                    <a:bodyPr/>
                    <a:lstStyle/>
                    <a:p>
                      <a:pPr algn="r"/>
                      <a:r>
                        <a:rPr lang="en-US" sz="1400" b="1" dirty="0" smtClean="0"/>
                        <a:t>$575,948,023</a:t>
                      </a:r>
                      <a:endParaRPr lang="en-US" sz="1400" b="1" dirty="0"/>
                    </a:p>
                  </a:txBody>
                  <a:tcPr anchor="ctr"/>
                </a:tc>
                <a:tc>
                  <a:txBody>
                    <a:bodyPr/>
                    <a:lstStyle/>
                    <a:p>
                      <a:pPr algn="r"/>
                      <a:r>
                        <a:rPr lang="en-US" sz="1400" b="1" dirty="0" smtClean="0"/>
                        <a:t>$571,325,050</a:t>
                      </a:r>
                      <a:endParaRPr lang="en-US" sz="1400" b="1" dirty="0"/>
                    </a:p>
                  </a:txBody>
                  <a:tcPr anchor="ctr"/>
                </a:tc>
                <a:tc>
                  <a:txBody>
                    <a:bodyPr/>
                    <a:lstStyle/>
                    <a:p>
                      <a:pPr algn="r"/>
                      <a:r>
                        <a:rPr lang="en-US" sz="1400" b="1" dirty="0" smtClean="0"/>
                        <a:t>$4,622,973</a:t>
                      </a:r>
                      <a:endParaRPr lang="en-US" sz="1400" b="1" dirty="0"/>
                    </a:p>
                  </a:txBody>
                  <a:tcPr anchor="ctr"/>
                </a:tc>
                <a:tc>
                  <a:txBody>
                    <a:bodyPr/>
                    <a:lstStyle/>
                    <a:p>
                      <a:pPr algn="r"/>
                      <a:r>
                        <a:rPr lang="en-US" sz="1400" b="1" dirty="0" smtClean="0"/>
                        <a:t>1%</a:t>
                      </a:r>
                      <a:endParaRPr lang="en-US" sz="1400" b="1" dirty="0"/>
                    </a:p>
                  </a:txBody>
                  <a:tcPr anchor="ctr"/>
                </a:tc>
              </a:tr>
            </a:tbl>
          </a:graphicData>
        </a:graphic>
      </p:graphicFrame>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86</a:t>
            </a:fld>
            <a:endParaRPr lang="en-US" dirty="0">
              <a:solidFill>
                <a:prstClr val="black"/>
              </a:solidFill>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Procedure 29: Management’s Response</a:t>
            </a:r>
            <a:endParaRPr lang="en-US" sz="3200" dirty="0"/>
          </a:p>
        </p:txBody>
      </p:sp>
      <p:sp>
        <p:nvSpPr>
          <p:cNvPr id="3" name="Content Placeholder 2"/>
          <p:cNvSpPr>
            <a:spLocks noGrp="1"/>
          </p:cNvSpPr>
          <p:nvPr>
            <p:ph idx="1"/>
          </p:nvPr>
        </p:nvSpPr>
        <p:spPr/>
        <p:txBody>
          <a:bodyPr/>
          <a:lstStyle/>
          <a:p>
            <a:r>
              <a:rPr lang="en-US" sz="2000" b="1" dirty="0" smtClean="0"/>
              <a:t>Treasurer’s Office</a:t>
            </a:r>
          </a:p>
          <a:p>
            <a:pPr lvl="1"/>
            <a:r>
              <a:rPr lang="en-US" sz="1800" dirty="0" smtClean="0"/>
              <a:t>The collections per Manatron and the collections per the general ledger will most likely never be totally the same.  The reason for this is because of back-dating tax payments whenever the payment comes in after a particular due date. </a:t>
            </a:r>
          </a:p>
          <a:p>
            <a:endParaRPr lang="en-US" sz="2000" b="1"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87</a:t>
            </a:fld>
            <a:endParaRPr lang="en-US" dirty="0">
              <a:solidFill>
                <a:prstClr val="black"/>
              </a:solidFill>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29: Impact of Finding</a:t>
            </a:r>
            <a:endParaRPr lang="en-US" dirty="0"/>
          </a:p>
        </p:txBody>
      </p:sp>
      <p:sp>
        <p:nvSpPr>
          <p:cNvPr id="3" name="Content Placeholder 2"/>
          <p:cNvSpPr>
            <a:spLocks noGrp="1"/>
          </p:cNvSpPr>
          <p:nvPr>
            <p:ph idx="1"/>
          </p:nvPr>
        </p:nvSpPr>
        <p:spPr/>
        <p:txBody>
          <a:bodyPr/>
          <a:lstStyle/>
          <a:p>
            <a:r>
              <a:rPr lang="en-US" sz="2000" b="1" dirty="0" smtClean="0"/>
              <a:t>Treasurer’s Office</a:t>
            </a:r>
          </a:p>
          <a:p>
            <a:pPr lvl="1"/>
            <a:r>
              <a:rPr lang="en-US" sz="1800" dirty="0" smtClean="0"/>
              <a:t>If tax collections are not properly posted to the general ledger, risk due to fraud or error is heightened.  There will also me a higher chance that the County’s tax revenues are misstated in its financial statements.  Based on our analysis, this misstatement would also be material, which would mislead the users of the financial statements.</a:t>
            </a:r>
            <a:endParaRPr lang="en-US" sz="1800"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88</a:t>
            </a:fld>
            <a:endParaRPr lang="en-US" dirty="0">
              <a:solidFill>
                <a:prstClr val="black"/>
              </a:solidFill>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30</a:t>
            </a:r>
            <a:endParaRPr lang="en-US" dirty="0"/>
          </a:p>
        </p:txBody>
      </p:sp>
      <p:sp>
        <p:nvSpPr>
          <p:cNvPr id="3" name="Content Placeholder 2"/>
          <p:cNvSpPr>
            <a:spLocks noGrp="1"/>
          </p:cNvSpPr>
          <p:nvPr>
            <p:ph idx="1"/>
          </p:nvPr>
        </p:nvSpPr>
        <p:spPr/>
        <p:txBody>
          <a:bodyPr/>
          <a:lstStyle/>
          <a:p>
            <a:r>
              <a:rPr lang="en-US" sz="2000" i="1" dirty="0" smtClean="0"/>
              <a:t>For each distribution period selected, we identified the taxing entity the property belonged to and obtained the fund balance from the general ledger.  We compared the taxing entity’s fund balance to the amount of the tax distribution as reflected on the applicable bank statement.</a:t>
            </a:r>
          </a:p>
          <a:p>
            <a:pPr lvl="1"/>
            <a:r>
              <a:rPr lang="en-US" sz="1800" b="1" dirty="0" smtClean="0"/>
              <a:t>Finding</a:t>
            </a:r>
          </a:p>
          <a:p>
            <a:pPr lvl="2"/>
            <a:r>
              <a:rPr lang="en-US" sz="1600" dirty="0" smtClean="0"/>
              <a:t>Tax distributions made to the taxing entities did not agree with the taxing entities’ fund balance prior to the tax distribution as follows:</a:t>
            </a:r>
          </a:p>
          <a:p>
            <a:endParaRPr lang="en-US"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89</a:t>
            </a:fld>
            <a:endParaRPr lang="en-US" dirty="0">
              <a:solidFill>
                <a:prstClr val="black"/>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Procedures with No Findings</a:t>
            </a:r>
            <a:endParaRPr lang="en-US" dirty="0"/>
          </a:p>
        </p:txBody>
      </p:sp>
      <p:sp>
        <p:nvSpPr>
          <p:cNvPr id="3" name="Content Placeholder 2"/>
          <p:cNvSpPr>
            <a:spLocks noGrp="1"/>
          </p:cNvSpPr>
          <p:nvPr>
            <p:ph idx="1"/>
          </p:nvPr>
        </p:nvSpPr>
        <p:spPr/>
        <p:txBody>
          <a:bodyPr/>
          <a:lstStyle/>
          <a:p>
            <a:r>
              <a:rPr lang="en-US" sz="2000" b="1" dirty="0" smtClean="0"/>
              <a:t>Procedure 1: </a:t>
            </a:r>
            <a:r>
              <a:rPr lang="en-US" sz="2000" i="1" dirty="0" smtClean="0"/>
              <a:t>For each transaction, we compared the information (parcel number, district number, property type, class code, mills, appraised value, capped value, taxable value, and tax amount) listed on the tax bill to Manatron.</a:t>
            </a:r>
          </a:p>
          <a:p>
            <a:pPr lvl="1"/>
            <a:r>
              <a:rPr lang="en-US" sz="1800" b="1" dirty="0" smtClean="0"/>
              <a:t>Assessor’s Office</a:t>
            </a:r>
          </a:p>
          <a:p>
            <a:pPr lvl="2"/>
            <a:r>
              <a:rPr lang="en-US" sz="1600" dirty="0" smtClean="0"/>
              <a:t>No findings</a:t>
            </a:r>
          </a:p>
          <a:p>
            <a:pPr lvl="1"/>
            <a:r>
              <a:rPr lang="en-US" sz="1800" b="1" dirty="0" smtClean="0"/>
              <a:t>Auditor’s Office</a:t>
            </a:r>
          </a:p>
          <a:p>
            <a:pPr lvl="2"/>
            <a:r>
              <a:rPr lang="en-US" sz="1600" b="1" dirty="0" smtClean="0"/>
              <a:t>Watercraft</a:t>
            </a:r>
          </a:p>
          <a:p>
            <a:pPr lvl="3"/>
            <a:r>
              <a:rPr lang="en-US" sz="1400" dirty="0" smtClean="0"/>
              <a:t>No findings</a:t>
            </a:r>
          </a:p>
          <a:p>
            <a:pPr lvl="0"/>
            <a:r>
              <a:rPr lang="en-US" sz="2000" b="1" dirty="0" smtClean="0"/>
              <a:t>Procedure 3: </a:t>
            </a:r>
            <a:r>
              <a:rPr lang="en-US" sz="2000" i="1" dirty="0" smtClean="0"/>
              <a:t>For all real properties, we compared the appraised value listed on the County Assessor’s property valuation system to the market value listed on the “Assessment Notice.” </a:t>
            </a:r>
          </a:p>
          <a:p>
            <a:pPr lvl="1"/>
            <a:r>
              <a:rPr lang="en-US" sz="1800" b="1" dirty="0" smtClean="0"/>
              <a:t>Assessor's Office</a:t>
            </a:r>
          </a:p>
          <a:p>
            <a:pPr lvl="2"/>
            <a:r>
              <a:rPr lang="en-US" sz="1600" dirty="0" smtClean="0"/>
              <a:t>No findings</a:t>
            </a:r>
          </a:p>
          <a:p>
            <a:pPr lvl="2"/>
            <a:endParaRPr lang="en-US" sz="1600" dirty="0" smtClean="0"/>
          </a:p>
          <a:p>
            <a:endParaRPr lang="en-US" sz="2600" dirty="0" smtClean="0"/>
          </a:p>
          <a:p>
            <a:pPr lvl="2">
              <a:buNone/>
            </a:pPr>
            <a:r>
              <a:rPr lang="en-US" sz="1400" dirty="0" smtClean="0"/>
              <a:t>		</a:t>
            </a:r>
          </a:p>
          <a:p>
            <a:endParaRPr lang="en-US"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9</a:t>
            </a:fld>
            <a:endParaRPr lang="en-US" dirty="0">
              <a:solidFill>
                <a:prstClr val="black"/>
              </a:solidFill>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Procedure 30: First Distribution</a:t>
            </a:r>
            <a:endParaRPr lang="en-US" sz="3600" dirty="0"/>
          </a:p>
        </p:txBody>
      </p:sp>
      <p:graphicFrame>
        <p:nvGraphicFramePr>
          <p:cNvPr id="5" name="Content Placeholder 4"/>
          <p:cNvGraphicFramePr>
            <a:graphicFrameLocks noGrp="1"/>
          </p:cNvGraphicFramePr>
          <p:nvPr>
            <p:ph idx="1"/>
          </p:nvPr>
        </p:nvGraphicFramePr>
        <p:xfrm>
          <a:off x="914400" y="1600200"/>
          <a:ext cx="7772400" cy="4251960"/>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370840">
                <a:tc>
                  <a:txBody>
                    <a:bodyPr/>
                    <a:lstStyle/>
                    <a:p>
                      <a:pPr algn="ctr"/>
                      <a:r>
                        <a:rPr lang="en-US" dirty="0" smtClean="0"/>
                        <a:t>Department</a:t>
                      </a:r>
                      <a:endParaRPr lang="en-US" dirty="0"/>
                    </a:p>
                  </a:txBody>
                  <a:tcPr anchor="ctr"/>
                </a:tc>
                <a:tc>
                  <a:txBody>
                    <a:bodyPr/>
                    <a:lstStyle/>
                    <a:p>
                      <a:pPr algn="ctr"/>
                      <a:r>
                        <a:rPr lang="en-US" dirty="0" smtClean="0"/>
                        <a:t>Distribution Period</a:t>
                      </a:r>
                      <a:endParaRPr lang="en-US" dirty="0"/>
                    </a:p>
                  </a:txBody>
                  <a:tcPr anchor="ctr"/>
                </a:tc>
                <a:tc>
                  <a:txBody>
                    <a:bodyPr/>
                    <a:lstStyle/>
                    <a:p>
                      <a:pPr algn="ctr"/>
                      <a:r>
                        <a:rPr lang="en-US" dirty="0" smtClean="0"/>
                        <a:t>Fund Balance Before</a:t>
                      </a:r>
                      <a:r>
                        <a:rPr lang="en-US" baseline="0" dirty="0" smtClean="0"/>
                        <a:t> Distribution</a:t>
                      </a:r>
                      <a:endParaRPr lang="en-US" dirty="0"/>
                    </a:p>
                  </a:txBody>
                  <a:tcPr anchor="ctr"/>
                </a:tc>
                <a:tc>
                  <a:txBody>
                    <a:bodyPr/>
                    <a:lstStyle/>
                    <a:p>
                      <a:pPr algn="ctr"/>
                      <a:r>
                        <a:rPr lang="en-US" dirty="0" smtClean="0"/>
                        <a:t>Distribution Amount</a:t>
                      </a:r>
                      <a:endParaRPr lang="en-US" dirty="0"/>
                    </a:p>
                  </a:txBody>
                  <a:tcPr anchor="ctr"/>
                </a:tc>
                <a:tc>
                  <a:txBody>
                    <a:bodyPr/>
                    <a:lstStyle/>
                    <a:p>
                      <a:pPr algn="ctr"/>
                      <a:r>
                        <a:rPr lang="en-US" dirty="0" smtClean="0"/>
                        <a:t>Fund Balance After Distribution</a:t>
                      </a:r>
                      <a:endParaRPr lang="en-US" dirty="0"/>
                    </a:p>
                  </a:txBody>
                  <a:tcPr anchor="ctr"/>
                </a:tc>
              </a:tr>
              <a:tr h="370840">
                <a:tc>
                  <a:txBody>
                    <a:bodyPr/>
                    <a:lstStyle/>
                    <a:p>
                      <a:pPr algn="ctr"/>
                      <a:r>
                        <a:rPr lang="en-US" dirty="0" smtClean="0"/>
                        <a:t>Treasurer</a:t>
                      </a:r>
                      <a:endParaRPr lang="en-US" dirty="0"/>
                    </a:p>
                  </a:txBody>
                  <a:tcPr anchor="ctr"/>
                </a:tc>
                <a:tc>
                  <a:txBody>
                    <a:bodyPr/>
                    <a:lstStyle/>
                    <a:p>
                      <a:pPr algn="r"/>
                      <a:r>
                        <a:rPr lang="en-US" dirty="0" smtClean="0"/>
                        <a:t>12/15/2009</a:t>
                      </a:r>
                      <a:endParaRPr lang="en-US" dirty="0"/>
                    </a:p>
                  </a:txBody>
                  <a:tcPr anchor="ctr"/>
                </a:tc>
                <a:tc>
                  <a:txBody>
                    <a:bodyPr/>
                    <a:lstStyle/>
                    <a:p>
                      <a:pPr algn="r"/>
                      <a:r>
                        <a:rPr lang="en-US" dirty="0" smtClean="0"/>
                        <a:t>$3,534,868</a:t>
                      </a:r>
                      <a:endParaRPr lang="en-US" dirty="0"/>
                    </a:p>
                  </a:txBody>
                  <a:tcPr anchor="ctr"/>
                </a:tc>
                <a:tc>
                  <a:txBody>
                    <a:bodyPr/>
                    <a:lstStyle/>
                    <a:p>
                      <a:pPr algn="r"/>
                      <a:r>
                        <a:rPr lang="en-US" dirty="0" smtClean="0"/>
                        <a:t>$3,532,242</a:t>
                      </a:r>
                      <a:endParaRPr lang="en-US" dirty="0"/>
                    </a:p>
                  </a:txBody>
                  <a:tcPr anchor="ctr"/>
                </a:tc>
                <a:tc>
                  <a:txBody>
                    <a:bodyPr/>
                    <a:lstStyle/>
                    <a:p>
                      <a:pPr algn="r"/>
                      <a:r>
                        <a:rPr lang="en-US" dirty="0" smtClean="0"/>
                        <a:t>$2,626</a:t>
                      </a:r>
                      <a:endParaRPr lang="en-US" dirty="0"/>
                    </a:p>
                  </a:txBody>
                  <a:tcPr anchor="ctr"/>
                </a:tc>
              </a:tr>
              <a:tr h="370840">
                <a:tc>
                  <a:txBody>
                    <a:bodyPr/>
                    <a:lstStyle/>
                    <a:p>
                      <a:pPr algn="ctr"/>
                      <a:r>
                        <a:rPr lang="en-US" dirty="0" smtClean="0"/>
                        <a:t>Treasurer</a:t>
                      </a:r>
                      <a:endParaRPr lang="en-US" dirty="0"/>
                    </a:p>
                  </a:txBody>
                  <a:tcPr anchor="ctr"/>
                </a:tc>
                <a:tc>
                  <a:txBody>
                    <a:bodyPr/>
                    <a:lstStyle/>
                    <a:p>
                      <a:pPr algn="r"/>
                      <a:r>
                        <a:rPr lang="en-US" dirty="0" smtClean="0"/>
                        <a:t>12/31/2009</a:t>
                      </a:r>
                      <a:endParaRPr lang="en-US" dirty="0"/>
                    </a:p>
                  </a:txBody>
                  <a:tcPr anchor="ctr"/>
                </a:tc>
                <a:tc>
                  <a:txBody>
                    <a:bodyPr/>
                    <a:lstStyle/>
                    <a:p>
                      <a:pPr algn="r"/>
                      <a:r>
                        <a:rPr lang="en-US" dirty="0" smtClean="0"/>
                        <a:t>$16,005,417</a:t>
                      </a:r>
                      <a:endParaRPr lang="en-US" dirty="0"/>
                    </a:p>
                  </a:txBody>
                  <a:tcPr anchor="ctr"/>
                </a:tc>
                <a:tc>
                  <a:txBody>
                    <a:bodyPr/>
                    <a:lstStyle/>
                    <a:p>
                      <a:pPr algn="r"/>
                      <a:r>
                        <a:rPr lang="en-US" dirty="0" smtClean="0"/>
                        <a:t>$10,559,312</a:t>
                      </a:r>
                      <a:endParaRPr lang="en-US" dirty="0"/>
                    </a:p>
                  </a:txBody>
                  <a:tcPr anchor="ctr"/>
                </a:tc>
                <a:tc>
                  <a:txBody>
                    <a:bodyPr/>
                    <a:lstStyle/>
                    <a:p>
                      <a:pPr algn="r"/>
                      <a:r>
                        <a:rPr lang="en-US" dirty="0" smtClean="0"/>
                        <a:t>$5,446,105</a:t>
                      </a:r>
                      <a:endParaRPr lang="en-US" dirty="0"/>
                    </a:p>
                  </a:txBody>
                  <a:tcPr anchor="ctr"/>
                </a:tc>
              </a:tr>
              <a:tr h="370840">
                <a:tc>
                  <a:txBody>
                    <a:bodyPr/>
                    <a:lstStyle/>
                    <a:p>
                      <a:pPr algn="ctr"/>
                      <a:r>
                        <a:rPr lang="en-US" dirty="0" smtClean="0"/>
                        <a:t>Treasurer</a:t>
                      </a:r>
                      <a:endParaRPr lang="en-US" dirty="0"/>
                    </a:p>
                  </a:txBody>
                  <a:tcPr anchor="ctr"/>
                </a:tc>
                <a:tc>
                  <a:txBody>
                    <a:bodyPr/>
                    <a:lstStyle/>
                    <a:p>
                      <a:pPr algn="r"/>
                      <a:r>
                        <a:rPr lang="en-US" dirty="0" smtClean="0"/>
                        <a:t>1/15/2010</a:t>
                      </a:r>
                      <a:endParaRPr lang="en-US" dirty="0"/>
                    </a:p>
                  </a:txBody>
                  <a:tcPr anchor="ctr"/>
                </a:tc>
                <a:tc>
                  <a:txBody>
                    <a:bodyPr/>
                    <a:lstStyle/>
                    <a:p>
                      <a:pPr algn="r"/>
                      <a:r>
                        <a:rPr lang="en-US" dirty="0" smtClean="0"/>
                        <a:t>$5,080,279</a:t>
                      </a:r>
                      <a:endParaRPr lang="en-US" dirty="0"/>
                    </a:p>
                  </a:txBody>
                  <a:tcPr anchor="ctr"/>
                </a:tc>
                <a:tc>
                  <a:txBody>
                    <a:bodyPr/>
                    <a:lstStyle/>
                    <a:p>
                      <a:pPr algn="r"/>
                      <a:r>
                        <a:rPr lang="en-US" dirty="0" smtClean="0"/>
                        <a:t>$3,020,561</a:t>
                      </a:r>
                      <a:endParaRPr lang="en-US" dirty="0"/>
                    </a:p>
                  </a:txBody>
                  <a:tcPr anchor="ctr"/>
                </a:tc>
                <a:tc>
                  <a:txBody>
                    <a:bodyPr/>
                    <a:lstStyle/>
                    <a:p>
                      <a:pPr algn="r"/>
                      <a:r>
                        <a:rPr lang="en-US" dirty="0" smtClean="0"/>
                        <a:t>$2,059,718</a:t>
                      </a:r>
                      <a:endParaRPr lang="en-US" dirty="0"/>
                    </a:p>
                  </a:txBody>
                  <a:tcPr anchor="ctr"/>
                </a:tc>
              </a:tr>
              <a:tr h="370840">
                <a:tc>
                  <a:txBody>
                    <a:bodyPr/>
                    <a:lstStyle/>
                    <a:p>
                      <a:pPr algn="ctr"/>
                      <a:r>
                        <a:rPr lang="en-US" dirty="0" smtClean="0"/>
                        <a:t>Treasurer</a:t>
                      </a:r>
                      <a:endParaRPr lang="en-US" dirty="0"/>
                    </a:p>
                  </a:txBody>
                  <a:tcPr anchor="ctr"/>
                </a:tc>
                <a:tc>
                  <a:txBody>
                    <a:bodyPr/>
                    <a:lstStyle/>
                    <a:p>
                      <a:pPr algn="r"/>
                      <a:r>
                        <a:rPr lang="en-US" dirty="0" smtClean="0"/>
                        <a:t>1/31/2010</a:t>
                      </a:r>
                      <a:endParaRPr lang="en-US" dirty="0"/>
                    </a:p>
                  </a:txBody>
                  <a:tcPr anchor="ctr"/>
                </a:tc>
                <a:tc>
                  <a:txBody>
                    <a:bodyPr/>
                    <a:lstStyle/>
                    <a:p>
                      <a:pPr algn="r"/>
                      <a:r>
                        <a:rPr lang="en-US" dirty="0" smtClean="0"/>
                        <a:t>$6,142,528</a:t>
                      </a:r>
                      <a:endParaRPr lang="en-US" dirty="0"/>
                    </a:p>
                  </a:txBody>
                  <a:tcPr anchor="ctr"/>
                </a:tc>
                <a:tc>
                  <a:txBody>
                    <a:bodyPr/>
                    <a:lstStyle/>
                    <a:p>
                      <a:pPr algn="r"/>
                      <a:r>
                        <a:rPr lang="en-US" dirty="0" smtClean="0"/>
                        <a:t>$3,560,809</a:t>
                      </a:r>
                      <a:endParaRPr lang="en-US" dirty="0"/>
                    </a:p>
                  </a:txBody>
                  <a:tcPr anchor="ctr"/>
                </a:tc>
                <a:tc>
                  <a:txBody>
                    <a:bodyPr/>
                    <a:lstStyle/>
                    <a:p>
                      <a:pPr algn="r"/>
                      <a:r>
                        <a:rPr lang="en-US" dirty="0" smtClean="0"/>
                        <a:t>$2,581,719</a:t>
                      </a:r>
                      <a:endParaRPr lang="en-US" dirty="0"/>
                    </a:p>
                  </a:txBody>
                  <a:tcPr anchor="ctr"/>
                </a:tc>
              </a:tr>
              <a:tr h="370840">
                <a:tc>
                  <a:txBody>
                    <a:bodyPr/>
                    <a:lstStyle/>
                    <a:p>
                      <a:pPr algn="ctr"/>
                      <a:r>
                        <a:rPr lang="en-US" dirty="0" smtClean="0"/>
                        <a:t>Treasurer</a:t>
                      </a:r>
                      <a:endParaRPr lang="en-US" dirty="0"/>
                    </a:p>
                  </a:txBody>
                  <a:tcPr anchor="ctr"/>
                </a:tc>
                <a:tc>
                  <a:txBody>
                    <a:bodyPr/>
                    <a:lstStyle/>
                    <a:p>
                      <a:pPr algn="r"/>
                      <a:r>
                        <a:rPr lang="en-US" dirty="0" smtClean="0"/>
                        <a:t>2/28/2010</a:t>
                      </a:r>
                      <a:endParaRPr lang="en-US" dirty="0"/>
                    </a:p>
                  </a:txBody>
                  <a:tcPr anchor="ctr"/>
                </a:tc>
                <a:tc>
                  <a:txBody>
                    <a:bodyPr/>
                    <a:lstStyle/>
                    <a:p>
                      <a:pPr algn="r"/>
                      <a:r>
                        <a:rPr lang="en-US" dirty="0" smtClean="0"/>
                        <a:t>$540,763</a:t>
                      </a:r>
                      <a:endParaRPr lang="en-US" dirty="0"/>
                    </a:p>
                  </a:txBody>
                  <a:tcPr anchor="ctr"/>
                </a:tc>
                <a:tc>
                  <a:txBody>
                    <a:bodyPr/>
                    <a:lstStyle/>
                    <a:p>
                      <a:pPr algn="r"/>
                      <a:r>
                        <a:rPr lang="en-US" dirty="0" smtClean="0"/>
                        <a:t>$540,396</a:t>
                      </a:r>
                      <a:endParaRPr lang="en-US" dirty="0"/>
                    </a:p>
                  </a:txBody>
                  <a:tcPr anchor="ctr"/>
                </a:tc>
                <a:tc>
                  <a:txBody>
                    <a:bodyPr/>
                    <a:lstStyle/>
                    <a:p>
                      <a:pPr algn="r"/>
                      <a:r>
                        <a:rPr lang="en-US" dirty="0" smtClean="0"/>
                        <a:t>$367</a:t>
                      </a:r>
                      <a:endParaRPr lang="en-US" dirty="0"/>
                    </a:p>
                  </a:txBody>
                  <a:tcPr anchor="ctr"/>
                </a:tc>
              </a:tr>
              <a:tr h="370840">
                <a:tc>
                  <a:txBody>
                    <a:bodyPr/>
                    <a:lstStyle/>
                    <a:p>
                      <a:pPr algn="ctr"/>
                      <a:r>
                        <a:rPr lang="en-US" dirty="0" smtClean="0"/>
                        <a:t>Treasurer</a:t>
                      </a:r>
                      <a:endParaRPr lang="en-US" dirty="0"/>
                    </a:p>
                  </a:txBody>
                  <a:tcPr anchor="ctr"/>
                </a:tc>
                <a:tc>
                  <a:txBody>
                    <a:bodyPr/>
                    <a:lstStyle/>
                    <a:p>
                      <a:pPr algn="r"/>
                      <a:r>
                        <a:rPr lang="en-US" dirty="0" smtClean="0"/>
                        <a:t>3/15/2010</a:t>
                      </a:r>
                      <a:endParaRPr lang="en-US" dirty="0"/>
                    </a:p>
                  </a:txBody>
                  <a:tcPr anchor="ctr"/>
                </a:tc>
                <a:tc>
                  <a:txBody>
                    <a:bodyPr/>
                    <a:lstStyle/>
                    <a:p>
                      <a:pPr algn="r"/>
                      <a:r>
                        <a:rPr lang="en-US" dirty="0" smtClean="0"/>
                        <a:t>$389,361</a:t>
                      </a:r>
                      <a:endParaRPr lang="en-US" dirty="0"/>
                    </a:p>
                  </a:txBody>
                  <a:tcPr anchor="ctr"/>
                </a:tc>
                <a:tc>
                  <a:txBody>
                    <a:bodyPr/>
                    <a:lstStyle/>
                    <a:p>
                      <a:pPr algn="r"/>
                      <a:r>
                        <a:rPr lang="en-US" dirty="0" smtClean="0"/>
                        <a:t>$388,994</a:t>
                      </a:r>
                      <a:endParaRPr lang="en-US" dirty="0"/>
                    </a:p>
                  </a:txBody>
                  <a:tcPr anchor="ctr"/>
                </a:tc>
                <a:tc>
                  <a:txBody>
                    <a:bodyPr/>
                    <a:lstStyle/>
                    <a:p>
                      <a:pPr algn="r"/>
                      <a:r>
                        <a:rPr lang="en-US" dirty="0" smtClean="0"/>
                        <a:t>$367</a:t>
                      </a:r>
                      <a:endParaRPr lang="en-US" dirty="0"/>
                    </a:p>
                  </a:txBody>
                  <a:tcPr anchor="ctr"/>
                </a:tc>
              </a:tr>
              <a:tr h="370840">
                <a:tc>
                  <a:txBody>
                    <a:bodyPr/>
                    <a:lstStyle/>
                    <a:p>
                      <a:pPr algn="ctr"/>
                      <a:r>
                        <a:rPr lang="en-US" dirty="0" smtClean="0"/>
                        <a:t>Treasurer</a:t>
                      </a:r>
                      <a:endParaRPr lang="en-US" dirty="0"/>
                    </a:p>
                  </a:txBody>
                  <a:tcPr anchor="ctr"/>
                </a:tc>
                <a:tc>
                  <a:txBody>
                    <a:bodyPr/>
                    <a:lstStyle/>
                    <a:p>
                      <a:pPr algn="r"/>
                      <a:r>
                        <a:rPr lang="en-US" dirty="0" smtClean="0"/>
                        <a:t>3/31/2010</a:t>
                      </a:r>
                      <a:endParaRPr lang="en-US" dirty="0"/>
                    </a:p>
                  </a:txBody>
                  <a:tcPr anchor="ctr"/>
                </a:tc>
                <a:tc>
                  <a:txBody>
                    <a:bodyPr/>
                    <a:lstStyle/>
                    <a:p>
                      <a:pPr algn="r"/>
                      <a:r>
                        <a:rPr lang="en-US" dirty="0" smtClean="0"/>
                        <a:t>$296,866</a:t>
                      </a:r>
                      <a:endParaRPr lang="en-US" dirty="0"/>
                    </a:p>
                  </a:txBody>
                  <a:tcPr anchor="ctr"/>
                </a:tc>
                <a:tc>
                  <a:txBody>
                    <a:bodyPr/>
                    <a:lstStyle/>
                    <a:p>
                      <a:pPr algn="r"/>
                      <a:r>
                        <a:rPr lang="en-US" dirty="0" smtClean="0"/>
                        <a:t>$296,539</a:t>
                      </a:r>
                      <a:endParaRPr lang="en-US" dirty="0"/>
                    </a:p>
                  </a:txBody>
                  <a:tcPr anchor="ctr"/>
                </a:tc>
                <a:tc>
                  <a:txBody>
                    <a:bodyPr/>
                    <a:lstStyle/>
                    <a:p>
                      <a:pPr algn="r"/>
                      <a:r>
                        <a:rPr lang="en-US" dirty="0" smtClean="0"/>
                        <a:t>$327</a:t>
                      </a:r>
                      <a:endParaRPr lang="en-US" dirty="0"/>
                    </a:p>
                  </a:txBody>
                  <a:tcPr anchor="ctr"/>
                </a:tc>
              </a:tr>
              <a:tr h="370840">
                <a:tc>
                  <a:txBody>
                    <a:bodyPr/>
                    <a:lstStyle/>
                    <a:p>
                      <a:pPr algn="ctr"/>
                      <a:r>
                        <a:rPr lang="en-US" dirty="0" smtClean="0"/>
                        <a:t>Treasurer</a:t>
                      </a:r>
                      <a:endParaRPr lang="en-US" dirty="0"/>
                    </a:p>
                  </a:txBody>
                  <a:tcPr anchor="ctr"/>
                </a:tc>
                <a:tc>
                  <a:txBody>
                    <a:bodyPr/>
                    <a:lstStyle/>
                    <a:p>
                      <a:pPr algn="r"/>
                      <a:r>
                        <a:rPr lang="en-US" dirty="0" smtClean="0"/>
                        <a:t>4/30/2010</a:t>
                      </a:r>
                      <a:endParaRPr lang="en-US" dirty="0"/>
                    </a:p>
                  </a:txBody>
                  <a:tcPr anchor="ctr"/>
                </a:tc>
                <a:tc>
                  <a:txBody>
                    <a:bodyPr/>
                    <a:lstStyle/>
                    <a:p>
                      <a:pPr algn="r"/>
                      <a:r>
                        <a:rPr lang="en-US" dirty="0" smtClean="0"/>
                        <a:t>$193,088</a:t>
                      </a:r>
                      <a:endParaRPr lang="en-US" dirty="0"/>
                    </a:p>
                  </a:txBody>
                  <a:tcPr anchor="ctr"/>
                </a:tc>
                <a:tc>
                  <a:txBody>
                    <a:bodyPr/>
                    <a:lstStyle/>
                    <a:p>
                      <a:pPr algn="r"/>
                      <a:r>
                        <a:rPr lang="en-US" dirty="0" smtClean="0"/>
                        <a:t>$157,941</a:t>
                      </a:r>
                      <a:endParaRPr lang="en-US" dirty="0"/>
                    </a:p>
                  </a:txBody>
                  <a:tcPr anchor="ctr"/>
                </a:tc>
                <a:tc>
                  <a:txBody>
                    <a:bodyPr/>
                    <a:lstStyle/>
                    <a:p>
                      <a:pPr algn="r"/>
                      <a:r>
                        <a:rPr lang="en-US" dirty="0" smtClean="0"/>
                        <a:t>$35,147</a:t>
                      </a:r>
                      <a:endParaRPr lang="en-US" dirty="0"/>
                    </a:p>
                  </a:txBody>
                  <a:tcPr anchor="ctr"/>
                </a:tc>
              </a:tr>
              <a:tr h="370840">
                <a:tc>
                  <a:txBody>
                    <a:bodyPr/>
                    <a:lstStyle/>
                    <a:p>
                      <a:pPr algn="ctr"/>
                      <a:r>
                        <a:rPr lang="en-US" b="1" dirty="0" smtClean="0"/>
                        <a:t>Total</a:t>
                      </a:r>
                      <a:endParaRPr lang="en-US" b="1" dirty="0"/>
                    </a:p>
                  </a:txBody>
                  <a:tcPr anchor="ctr"/>
                </a:tc>
                <a:tc>
                  <a:txBody>
                    <a:bodyPr/>
                    <a:lstStyle/>
                    <a:p>
                      <a:pPr algn="r"/>
                      <a:endParaRPr lang="en-US" b="1" dirty="0"/>
                    </a:p>
                  </a:txBody>
                  <a:tcPr anchor="ctr"/>
                </a:tc>
                <a:tc>
                  <a:txBody>
                    <a:bodyPr/>
                    <a:lstStyle/>
                    <a:p>
                      <a:pPr algn="r"/>
                      <a:r>
                        <a:rPr lang="en-US" b="1" dirty="0" smtClean="0"/>
                        <a:t>$32,183,170</a:t>
                      </a:r>
                      <a:endParaRPr lang="en-US" b="1" dirty="0"/>
                    </a:p>
                  </a:txBody>
                  <a:tcPr anchor="ctr"/>
                </a:tc>
                <a:tc>
                  <a:txBody>
                    <a:bodyPr/>
                    <a:lstStyle/>
                    <a:p>
                      <a:pPr algn="r"/>
                      <a:r>
                        <a:rPr lang="en-US" b="1" dirty="0" smtClean="0"/>
                        <a:t>$22,056,794</a:t>
                      </a:r>
                      <a:endParaRPr lang="en-US" b="1" dirty="0"/>
                    </a:p>
                  </a:txBody>
                  <a:tcPr anchor="ctr"/>
                </a:tc>
                <a:tc>
                  <a:txBody>
                    <a:bodyPr/>
                    <a:lstStyle/>
                    <a:p>
                      <a:pPr algn="r"/>
                      <a:r>
                        <a:rPr lang="en-US" b="1" dirty="0" smtClean="0"/>
                        <a:t>$10,126,376</a:t>
                      </a:r>
                      <a:endParaRPr lang="en-US" b="1" dirty="0"/>
                    </a:p>
                  </a:txBody>
                  <a:tcPr anchor="ctr"/>
                </a:tc>
              </a:tr>
            </a:tbl>
          </a:graphicData>
        </a:graphic>
      </p:graphicFrame>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90</a:t>
            </a:fld>
            <a:endParaRPr lang="en-US" dirty="0">
              <a:solidFill>
                <a:prstClr val="black"/>
              </a:solidFill>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Procedure 30: Second Distribution</a:t>
            </a:r>
            <a:endParaRPr lang="en-US" sz="3600" dirty="0"/>
          </a:p>
        </p:txBody>
      </p:sp>
      <p:graphicFrame>
        <p:nvGraphicFramePr>
          <p:cNvPr id="5" name="Content Placeholder 4"/>
          <p:cNvGraphicFramePr>
            <a:graphicFrameLocks noGrp="1"/>
          </p:cNvGraphicFramePr>
          <p:nvPr>
            <p:ph idx="1"/>
          </p:nvPr>
        </p:nvGraphicFramePr>
        <p:xfrm>
          <a:off x="914400" y="1600200"/>
          <a:ext cx="7772400" cy="4251960"/>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370840">
                <a:tc>
                  <a:txBody>
                    <a:bodyPr/>
                    <a:lstStyle/>
                    <a:p>
                      <a:pPr algn="ctr"/>
                      <a:r>
                        <a:rPr lang="en-US" dirty="0" smtClean="0"/>
                        <a:t>Department</a:t>
                      </a:r>
                      <a:endParaRPr lang="en-US" dirty="0"/>
                    </a:p>
                  </a:txBody>
                  <a:tcPr anchor="ctr"/>
                </a:tc>
                <a:tc>
                  <a:txBody>
                    <a:bodyPr/>
                    <a:lstStyle/>
                    <a:p>
                      <a:pPr algn="ctr"/>
                      <a:r>
                        <a:rPr lang="en-US" dirty="0" smtClean="0"/>
                        <a:t>Distribution Period</a:t>
                      </a:r>
                      <a:endParaRPr lang="en-US" dirty="0"/>
                    </a:p>
                  </a:txBody>
                  <a:tcPr anchor="ctr"/>
                </a:tc>
                <a:tc>
                  <a:txBody>
                    <a:bodyPr/>
                    <a:lstStyle/>
                    <a:p>
                      <a:pPr algn="ctr"/>
                      <a:r>
                        <a:rPr lang="en-US" dirty="0" smtClean="0"/>
                        <a:t>Fund Balance Before</a:t>
                      </a:r>
                      <a:r>
                        <a:rPr lang="en-US" baseline="0" dirty="0" smtClean="0"/>
                        <a:t> Distribution</a:t>
                      </a:r>
                      <a:endParaRPr lang="en-US" dirty="0"/>
                    </a:p>
                  </a:txBody>
                  <a:tcPr anchor="ctr"/>
                </a:tc>
                <a:tc>
                  <a:txBody>
                    <a:bodyPr/>
                    <a:lstStyle/>
                    <a:p>
                      <a:pPr algn="ctr"/>
                      <a:r>
                        <a:rPr lang="en-US" dirty="0" smtClean="0"/>
                        <a:t>Distribution Amount</a:t>
                      </a:r>
                      <a:endParaRPr lang="en-US" dirty="0"/>
                    </a:p>
                  </a:txBody>
                  <a:tcPr anchor="ctr"/>
                </a:tc>
                <a:tc>
                  <a:txBody>
                    <a:bodyPr/>
                    <a:lstStyle/>
                    <a:p>
                      <a:pPr algn="ctr"/>
                      <a:r>
                        <a:rPr lang="en-US" dirty="0" smtClean="0"/>
                        <a:t>Fund Balance After Distribution</a:t>
                      </a:r>
                      <a:endParaRPr lang="en-US" dirty="0"/>
                    </a:p>
                  </a:txBody>
                  <a:tcPr anchor="ctr"/>
                </a:tc>
              </a:tr>
              <a:tr h="370840">
                <a:tc>
                  <a:txBody>
                    <a:bodyPr/>
                    <a:lstStyle/>
                    <a:p>
                      <a:pPr algn="ctr"/>
                      <a:r>
                        <a:rPr lang="en-US" dirty="0" smtClean="0"/>
                        <a:t>Treasurer</a:t>
                      </a:r>
                      <a:endParaRPr lang="en-US" dirty="0"/>
                    </a:p>
                  </a:txBody>
                  <a:tcPr anchor="ctr"/>
                </a:tc>
                <a:tc>
                  <a:txBody>
                    <a:bodyPr/>
                    <a:lstStyle/>
                    <a:p>
                      <a:pPr algn="r"/>
                      <a:r>
                        <a:rPr lang="en-US" dirty="0" smtClean="0"/>
                        <a:t>12/15/2009</a:t>
                      </a:r>
                      <a:endParaRPr lang="en-US" dirty="0"/>
                    </a:p>
                  </a:txBody>
                  <a:tcPr anchor="ctr"/>
                </a:tc>
                <a:tc>
                  <a:txBody>
                    <a:bodyPr/>
                    <a:lstStyle/>
                    <a:p>
                      <a:pPr algn="r"/>
                      <a:r>
                        <a:rPr lang="en-US" dirty="0" smtClean="0"/>
                        <a:t>$26,079</a:t>
                      </a:r>
                      <a:endParaRPr lang="en-US" dirty="0"/>
                    </a:p>
                  </a:txBody>
                  <a:tcPr anchor="ctr"/>
                </a:tc>
                <a:tc>
                  <a:txBody>
                    <a:bodyPr/>
                    <a:lstStyle/>
                    <a:p>
                      <a:pPr algn="r"/>
                      <a:r>
                        <a:rPr lang="en-US" dirty="0" smtClean="0"/>
                        <a:t>$49,014</a:t>
                      </a:r>
                      <a:endParaRPr lang="en-US" dirty="0"/>
                    </a:p>
                  </a:txBody>
                  <a:tcPr anchor="ctr"/>
                </a:tc>
                <a:tc>
                  <a:txBody>
                    <a:bodyPr/>
                    <a:lstStyle/>
                    <a:p>
                      <a:pPr algn="r"/>
                      <a:r>
                        <a:rPr lang="en-US" dirty="0" smtClean="0"/>
                        <a:t>$(22,935)</a:t>
                      </a:r>
                      <a:endParaRPr lang="en-US" dirty="0"/>
                    </a:p>
                  </a:txBody>
                  <a:tcPr anchor="ctr"/>
                </a:tc>
              </a:tr>
              <a:tr h="370840">
                <a:tc>
                  <a:txBody>
                    <a:bodyPr/>
                    <a:lstStyle/>
                    <a:p>
                      <a:pPr algn="ctr"/>
                      <a:r>
                        <a:rPr lang="en-US" dirty="0" smtClean="0"/>
                        <a:t>Treasurer</a:t>
                      </a:r>
                      <a:endParaRPr lang="en-US" dirty="0"/>
                    </a:p>
                  </a:txBody>
                  <a:tcPr anchor="ctr"/>
                </a:tc>
                <a:tc>
                  <a:txBody>
                    <a:bodyPr/>
                    <a:lstStyle/>
                    <a:p>
                      <a:pPr algn="r"/>
                      <a:r>
                        <a:rPr lang="en-US" dirty="0" smtClean="0"/>
                        <a:t>12/31/2009</a:t>
                      </a:r>
                      <a:endParaRPr lang="en-US" dirty="0"/>
                    </a:p>
                  </a:txBody>
                  <a:tcPr anchor="ctr"/>
                </a:tc>
                <a:tc>
                  <a:txBody>
                    <a:bodyPr/>
                    <a:lstStyle/>
                    <a:p>
                      <a:pPr algn="r"/>
                      <a:r>
                        <a:rPr lang="en-US" dirty="0" smtClean="0"/>
                        <a:t>$5,240,625</a:t>
                      </a:r>
                      <a:endParaRPr lang="en-US" dirty="0"/>
                    </a:p>
                  </a:txBody>
                  <a:tcPr anchor="ctr"/>
                </a:tc>
                <a:tc>
                  <a:txBody>
                    <a:bodyPr/>
                    <a:lstStyle/>
                    <a:p>
                      <a:pPr algn="r"/>
                      <a:r>
                        <a:rPr lang="en-US" dirty="0" smtClean="0"/>
                        <a:t>$2,249,324</a:t>
                      </a:r>
                      <a:endParaRPr lang="en-US" dirty="0"/>
                    </a:p>
                  </a:txBody>
                  <a:tcPr anchor="ctr"/>
                </a:tc>
                <a:tc>
                  <a:txBody>
                    <a:bodyPr/>
                    <a:lstStyle/>
                    <a:p>
                      <a:pPr algn="r"/>
                      <a:r>
                        <a:rPr lang="en-US" dirty="0" smtClean="0"/>
                        <a:t>$2,991,301</a:t>
                      </a:r>
                      <a:endParaRPr lang="en-US" dirty="0"/>
                    </a:p>
                  </a:txBody>
                  <a:tcPr anchor="ctr"/>
                </a:tc>
              </a:tr>
              <a:tr h="370840">
                <a:tc>
                  <a:txBody>
                    <a:bodyPr/>
                    <a:lstStyle/>
                    <a:p>
                      <a:pPr algn="ctr"/>
                      <a:r>
                        <a:rPr lang="en-US" dirty="0" smtClean="0"/>
                        <a:t>Treasurer</a:t>
                      </a:r>
                      <a:endParaRPr lang="en-US" dirty="0"/>
                    </a:p>
                  </a:txBody>
                  <a:tcPr anchor="ctr"/>
                </a:tc>
                <a:tc>
                  <a:txBody>
                    <a:bodyPr/>
                    <a:lstStyle/>
                    <a:p>
                      <a:pPr algn="r"/>
                      <a:r>
                        <a:rPr lang="en-US" dirty="0" smtClean="0"/>
                        <a:t>1/15/2010</a:t>
                      </a:r>
                      <a:endParaRPr lang="en-US" dirty="0"/>
                    </a:p>
                  </a:txBody>
                  <a:tcPr anchor="ctr"/>
                </a:tc>
                <a:tc>
                  <a:txBody>
                    <a:bodyPr/>
                    <a:lstStyle/>
                    <a:p>
                      <a:pPr algn="r"/>
                      <a:r>
                        <a:rPr lang="en-US" dirty="0" smtClean="0"/>
                        <a:t>$8,583,828</a:t>
                      </a:r>
                      <a:endParaRPr lang="en-US" dirty="0"/>
                    </a:p>
                  </a:txBody>
                  <a:tcPr anchor="ctr"/>
                </a:tc>
                <a:tc>
                  <a:txBody>
                    <a:bodyPr/>
                    <a:lstStyle/>
                    <a:p>
                      <a:pPr algn="r"/>
                      <a:r>
                        <a:rPr lang="en-US" dirty="0" smtClean="0"/>
                        <a:t>$2,756,894</a:t>
                      </a:r>
                      <a:endParaRPr lang="en-US" dirty="0"/>
                    </a:p>
                  </a:txBody>
                  <a:tcPr anchor="ctr"/>
                </a:tc>
                <a:tc>
                  <a:txBody>
                    <a:bodyPr/>
                    <a:lstStyle/>
                    <a:p>
                      <a:pPr algn="r"/>
                      <a:r>
                        <a:rPr lang="en-US" dirty="0" smtClean="0"/>
                        <a:t>$5,826,934</a:t>
                      </a:r>
                      <a:endParaRPr lang="en-US" dirty="0"/>
                    </a:p>
                  </a:txBody>
                  <a:tcPr anchor="ctr"/>
                </a:tc>
              </a:tr>
              <a:tr h="370840">
                <a:tc>
                  <a:txBody>
                    <a:bodyPr/>
                    <a:lstStyle/>
                    <a:p>
                      <a:pPr algn="ctr"/>
                      <a:r>
                        <a:rPr lang="en-US" dirty="0" smtClean="0"/>
                        <a:t>Treasurer</a:t>
                      </a:r>
                      <a:endParaRPr lang="en-US" dirty="0"/>
                    </a:p>
                  </a:txBody>
                  <a:tcPr anchor="ctr"/>
                </a:tc>
                <a:tc>
                  <a:txBody>
                    <a:bodyPr/>
                    <a:lstStyle/>
                    <a:p>
                      <a:pPr algn="r"/>
                      <a:r>
                        <a:rPr lang="en-US" dirty="0" smtClean="0"/>
                        <a:t>1/31/2010</a:t>
                      </a:r>
                      <a:endParaRPr lang="en-US" dirty="0"/>
                    </a:p>
                  </a:txBody>
                  <a:tcPr anchor="ctr"/>
                </a:tc>
                <a:tc>
                  <a:txBody>
                    <a:bodyPr/>
                    <a:lstStyle/>
                    <a:p>
                      <a:pPr algn="r"/>
                      <a:r>
                        <a:rPr lang="en-US" dirty="0" smtClean="0"/>
                        <a:t>$3,298,750</a:t>
                      </a:r>
                      <a:endParaRPr lang="en-US" dirty="0"/>
                    </a:p>
                  </a:txBody>
                  <a:tcPr anchor="ctr"/>
                </a:tc>
                <a:tc>
                  <a:txBody>
                    <a:bodyPr/>
                    <a:lstStyle/>
                    <a:p>
                      <a:pPr algn="r"/>
                      <a:r>
                        <a:rPr lang="en-US" dirty="0" smtClean="0"/>
                        <a:t>$3,128,882</a:t>
                      </a:r>
                      <a:endParaRPr lang="en-US" dirty="0"/>
                    </a:p>
                  </a:txBody>
                  <a:tcPr anchor="ctr"/>
                </a:tc>
                <a:tc>
                  <a:txBody>
                    <a:bodyPr/>
                    <a:lstStyle/>
                    <a:p>
                      <a:pPr algn="r"/>
                      <a:r>
                        <a:rPr lang="en-US" dirty="0" smtClean="0"/>
                        <a:t>$169,868</a:t>
                      </a:r>
                      <a:endParaRPr lang="en-US" dirty="0"/>
                    </a:p>
                  </a:txBody>
                  <a:tcPr anchor="ctr"/>
                </a:tc>
              </a:tr>
              <a:tr h="370840">
                <a:tc>
                  <a:txBody>
                    <a:bodyPr/>
                    <a:lstStyle/>
                    <a:p>
                      <a:pPr algn="ctr"/>
                      <a:r>
                        <a:rPr lang="en-US" dirty="0" smtClean="0"/>
                        <a:t>Treasurer</a:t>
                      </a:r>
                      <a:endParaRPr lang="en-US" dirty="0"/>
                    </a:p>
                  </a:txBody>
                  <a:tcPr anchor="ctr"/>
                </a:tc>
                <a:tc>
                  <a:txBody>
                    <a:bodyPr/>
                    <a:lstStyle/>
                    <a:p>
                      <a:pPr algn="r"/>
                      <a:r>
                        <a:rPr lang="en-US" dirty="0" smtClean="0"/>
                        <a:t>2/28/2010</a:t>
                      </a:r>
                      <a:endParaRPr lang="en-US" dirty="0"/>
                    </a:p>
                  </a:txBody>
                  <a:tcPr anchor="ctr"/>
                </a:tc>
                <a:tc>
                  <a:txBody>
                    <a:bodyPr/>
                    <a:lstStyle/>
                    <a:p>
                      <a:pPr algn="r"/>
                      <a:r>
                        <a:rPr lang="en-US" dirty="0" smtClean="0"/>
                        <a:t>$0</a:t>
                      </a:r>
                      <a:endParaRPr lang="en-US" dirty="0"/>
                    </a:p>
                  </a:txBody>
                  <a:tcPr anchor="ctr"/>
                </a:tc>
                <a:tc>
                  <a:txBody>
                    <a:bodyPr/>
                    <a:lstStyle/>
                    <a:p>
                      <a:pPr algn="r"/>
                      <a:r>
                        <a:rPr lang="en-US" dirty="0" smtClean="0"/>
                        <a:t>$0</a:t>
                      </a:r>
                      <a:endParaRPr lang="en-US" dirty="0"/>
                    </a:p>
                  </a:txBody>
                  <a:tcPr anchor="ctr"/>
                </a:tc>
                <a:tc>
                  <a:txBody>
                    <a:bodyPr/>
                    <a:lstStyle/>
                    <a:p>
                      <a:pPr algn="r"/>
                      <a:r>
                        <a:rPr lang="en-US" dirty="0" smtClean="0"/>
                        <a:t>$0</a:t>
                      </a:r>
                      <a:endParaRPr lang="en-US" dirty="0"/>
                    </a:p>
                  </a:txBody>
                  <a:tcPr anchor="ctr"/>
                </a:tc>
              </a:tr>
              <a:tr h="370840">
                <a:tc>
                  <a:txBody>
                    <a:bodyPr/>
                    <a:lstStyle/>
                    <a:p>
                      <a:pPr algn="ctr"/>
                      <a:r>
                        <a:rPr lang="en-US" dirty="0" smtClean="0"/>
                        <a:t>Treasurer</a:t>
                      </a:r>
                      <a:endParaRPr lang="en-US" dirty="0"/>
                    </a:p>
                  </a:txBody>
                  <a:tcPr anchor="ctr"/>
                </a:tc>
                <a:tc>
                  <a:txBody>
                    <a:bodyPr/>
                    <a:lstStyle/>
                    <a:p>
                      <a:pPr algn="r"/>
                      <a:r>
                        <a:rPr lang="en-US" dirty="0" smtClean="0"/>
                        <a:t>3/15/2010</a:t>
                      </a:r>
                      <a:endParaRPr lang="en-US" dirty="0"/>
                    </a:p>
                  </a:txBody>
                  <a:tcPr anchor="ctr"/>
                </a:tc>
                <a:tc>
                  <a:txBody>
                    <a:bodyPr/>
                    <a:lstStyle/>
                    <a:p>
                      <a:pPr algn="r"/>
                      <a:r>
                        <a:rPr lang="en-US" dirty="0" smtClean="0"/>
                        <a:t>$0</a:t>
                      </a:r>
                      <a:endParaRPr lang="en-US" dirty="0"/>
                    </a:p>
                  </a:txBody>
                  <a:tcPr anchor="ctr"/>
                </a:tc>
                <a:tc>
                  <a:txBody>
                    <a:bodyPr/>
                    <a:lstStyle/>
                    <a:p>
                      <a:pPr algn="r"/>
                      <a:r>
                        <a:rPr lang="en-US" dirty="0" smtClean="0"/>
                        <a:t>$0</a:t>
                      </a:r>
                      <a:endParaRPr lang="en-US" dirty="0"/>
                    </a:p>
                  </a:txBody>
                  <a:tcPr anchor="ctr"/>
                </a:tc>
                <a:tc>
                  <a:txBody>
                    <a:bodyPr/>
                    <a:lstStyle/>
                    <a:p>
                      <a:pPr algn="r"/>
                      <a:r>
                        <a:rPr lang="en-US" dirty="0" smtClean="0"/>
                        <a:t>$0</a:t>
                      </a:r>
                      <a:endParaRPr lang="en-US" dirty="0"/>
                    </a:p>
                  </a:txBody>
                  <a:tcPr anchor="ctr"/>
                </a:tc>
              </a:tr>
              <a:tr h="370840">
                <a:tc>
                  <a:txBody>
                    <a:bodyPr/>
                    <a:lstStyle/>
                    <a:p>
                      <a:pPr algn="ctr"/>
                      <a:r>
                        <a:rPr lang="en-US" dirty="0" smtClean="0"/>
                        <a:t>Treasurer</a:t>
                      </a:r>
                      <a:endParaRPr lang="en-US" dirty="0"/>
                    </a:p>
                  </a:txBody>
                  <a:tcPr anchor="ctr"/>
                </a:tc>
                <a:tc>
                  <a:txBody>
                    <a:bodyPr/>
                    <a:lstStyle/>
                    <a:p>
                      <a:pPr algn="r"/>
                      <a:r>
                        <a:rPr lang="en-US" dirty="0" smtClean="0"/>
                        <a:t>3/31/2010</a:t>
                      </a:r>
                      <a:endParaRPr lang="en-US" dirty="0"/>
                    </a:p>
                  </a:txBody>
                  <a:tcPr anchor="ctr"/>
                </a:tc>
                <a:tc>
                  <a:txBody>
                    <a:bodyPr/>
                    <a:lstStyle/>
                    <a:p>
                      <a:pPr algn="r"/>
                      <a:r>
                        <a:rPr lang="en-US" dirty="0" smtClean="0"/>
                        <a:t>$0</a:t>
                      </a:r>
                      <a:endParaRPr lang="en-US" dirty="0"/>
                    </a:p>
                  </a:txBody>
                  <a:tcPr anchor="ctr"/>
                </a:tc>
                <a:tc>
                  <a:txBody>
                    <a:bodyPr/>
                    <a:lstStyle/>
                    <a:p>
                      <a:pPr algn="r"/>
                      <a:r>
                        <a:rPr lang="en-US" dirty="0" smtClean="0"/>
                        <a:t>$0</a:t>
                      </a:r>
                      <a:endParaRPr lang="en-US" dirty="0"/>
                    </a:p>
                  </a:txBody>
                  <a:tcPr anchor="ctr"/>
                </a:tc>
                <a:tc>
                  <a:txBody>
                    <a:bodyPr/>
                    <a:lstStyle/>
                    <a:p>
                      <a:pPr algn="r"/>
                      <a:r>
                        <a:rPr lang="en-US" dirty="0" smtClean="0"/>
                        <a:t>$0</a:t>
                      </a:r>
                      <a:endParaRPr lang="en-US" dirty="0"/>
                    </a:p>
                  </a:txBody>
                  <a:tcPr anchor="ctr"/>
                </a:tc>
              </a:tr>
              <a:tr h="370840">
                <a:tc>
                  <a:txBody>
                    <a:bodyPr/>
                    <a:lstStyle/>
                    <a:p>
                      <a:pPr algn="ctr"/>
                      <a:r>
                        <a:rPr lang="en-US" dirty="0" smtClean="0"/>
                        <a:t>Treasurer</a:t>
                      </a:r>
                      <a:endParaRPr lang="en-US" dirty="0"/>
                    </a:p>
                  </a:txBody>
                  <a:tcPr anchor="ctr"/>
                </a:tc>
                <a:tc>
                  <a:txBody>
                    <a:bodyPr/>
                    <a:lstStyle/>
                    <a:p>
                      <a:pPr algn="r"/>
                      <a:r>
                        <a:rPr lang="en-US" dirty="0" smtClean="0"/>
                        <a:t>4/30/2010</a:t>
                      </a:r>
                      <a:endParaRPr lang="en-US" dirty="0"/>
                    </a:p>
                  </a:txBody>
                  <a:tcPr anchor="ctr"/>
                </a:tc>
                <a:tc>
                  <a:txBody>
                    <a:bodyPr/>
                    <a:lstStyle/>
                    <a:p>
                      <a:pPr algn="r"/>
                      <a:r>
                        <a:rPr lang="en-US" dirty="0" smtClean="0"/>
                        <a:t>$77,520</a:t>
                      </a:r>
                      <a:endParaRPr lang="en-US" dirty="0"/>
                    </a:p>
                  </a:txBody>
                  <a:tcPr anchor="ctr"/>
                </a:tc>
                <a:tc>
                  <a:txBody>
                    <a:bodyPr/>
                    <a:lstStyle/>
                    <a:p>
                      <a:pPr algn="r"/>
                      <a:r>
                        <a:rPr lang="en-US" dirty="0" smtClean="0"/>
                        <a:t>$77,520</a:t>
                      </a:r>
                      <a:endParaRPr lang="en-US" dirty="0"/>
                    </a:p>
                  </a:txBody>
                  <a:tcPr anchor="ctr"/>
                </a:tc>
                <a:tc>
                  <a:txBody>
                    <a:bodyPr/>
                    <a:lstStyle/>
                    <a:p>
                      <a:pPr algn="r"/>
                      <a:r>
                        <a:rPr lang="en-US" dirty="0" smtClean="0"/>
                        <a:t>$0</a:t>
                      </a:r>
                      <a:endParaRPr lang="en-US" dirty="0"/>
                    </a:p>
                  </a:txBody>
                  <a:tcPr anchor="ctr"/>
                </a:tc>
              </a:tr>
              <a:tr h="370840">
                <a:tc>
                  <a:txBody>
                    <a:bodyPr/>
                    <a:lstStyle/>
                    <a:p>
                      <a:pPr algn="ctr"/>
                      <a:r>
                        <a:rPr lang="en-US" b="1" dirty="0" smtClean="0"/>
                        <a:t>Total</a:t>
                      </a:r>
                      <a:endParaRPr lang="en-US" b="1" dirty="0"/>
                    </a:p>
                  </a:txBody>
                  <a:tcPr anchor="ctr"/>
                </a:tc>
                <a:tc>
                  <a:txBody>
                    <a:bodyPr/>
                    <a:lstStyle/>
                    <a:p>
                      <a:pPr algn="r"/>
                      <a:endParaRPr lang="en-US" b="1" dirty="0"/>
                    </a:p>
                  </a:txBody>
                  <a:tcPr anchor="ctr"/>
                </a:tc>
                <a:tc>
                  <a:txBody>
                    <a:bodyPr/>
                    <a:lstStyle/>
                    <a:p>
                      <a:pPr algn="r"/>
                      <a:r>
                        <a:rPr lang="en-US" b="1" dirty="0" smtClean="0"/>
                        <a:t>$17,226,802</a:t>
                      </a:r>
                      <a:endParaRPr lang="en-US" b="1" dirty="0"/>
                    </a:p>
                  </a:txBody>
                  <a:tcPr anchor="ctr"/>
                </a:tc>
                <a:tc>
                  <a:txBody>
                    <a:bodyPr/>
                    <a:lstStyle/>
                    <a:p>
                      <a:pPr algn="r"/>
                      <a:r>
                        <a:rPr lang="en-US" b="1" dirty="0" smtClean="0"/>
                        <a:t>$8,261,634</a:t>
                      </a:r>
                      <a:endParaRPr lang="en-US" b="1" dirty="0"/>
                    </a:p>
                  </a:txBody>
                  <a:tcPr anchor="ctr"/>
                </a:tc>
                <a:tc>
                  <a:txBody>
                    <a:bodyPr/>
                    <a:lstStyle/>
                    <a:p>
                      <a:pPr algn="r"/>
                      <a:r>
                        <a:rPr lang="en-US" b="1" dirty="0" smtClean="0"/>
                        <a:t>$8,695,168</a:t>
                      </a:r>
                      <a:endParaRPr lang="en-US" b="1" dirty="0"/>
                    </a:p>
                  </a:txBody>
                  <a:tcPr anchor="ctr"/>
                </a:tc>
              </a:tr>
            </a:tbl>
          </a:graphicData>
        </a:graphic>
      </p:graphicFrame>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91</a:t>
            </a:fld>
            <a:endParaRPr lang="en-US" dirty="0">
              <a:solidFill>
                <a:prstClr val="black"/>
              </a:solidFill>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Procedure 30: Third Distribution</a:t>
            </a:r>
            <a:endParaRPr lang="en-US" sz="3600" dirty="0"/>
          </a:p>
        </p:txBody>
      </p:sp>
      <p:graphicFrame>
        <p:nvGraphicFramePr>
          <p:cNvPr id="5" name="Content Placeholder 4"/>
          <p:cNvGraphicFramePr>
            <a:graphicFrameLocks noGrp="1"/>
          </p:cNvGraphicFramePr>
          <p:nvPr>
            <p:ph idx="1"/>
          </p:nvPr>
        </p:nvGraphicFramePr>
        <p:xfrm>
          <a:off x="914400" y="1600200"/>
          <a:ext cx="7772400" cy="4251960"/>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370840">
                <a:tc>
                  <a:txBody>
                    <a:bodyPr/>
                    <a:lstStyle/>
                    <a:p>
                      <a:pPr algn="ctr"/>
                      <a:r>
                        <a:rPr lang="en-US" dirty="0" smtClean="0"/>
                        <a:t>Department</a:t>
                      </a:r>
                      <a:endParaRPr lang="en-US" dirty="0"/>
                    </a:p>
                  </a:txBody>
                  <a:tcPr anchor="ctr"/>
                </a:tc>
                <a:tc>
                  <a:txBody>
                    <a:bodyPr/>
                    <a:lstStyle/>
                    <a:p>
                      <a:pPr algn="ctr"/>
                      <a:r>
                        <a:rPr lang="en-US" dirty="0" smtClean="0"/>
                        <a:t>Distribution Period</a:t>
                      </a:r>
                      <a:endParaRPr lang="en-US" dirty="0"/>
                    </a:p>
                  </a:txBody>
                  <a:tcPr anchor="ctr"/>
                </a:tc>
                <a:tc>
                  <a:txBody>
                    <a:bodyPr/>
                    <a:lstStyle/>
                    <a:p>
                      <a:pPr algn="ctr"/>
                      <a:r>
                        <a:rPr lang="en-US" dirty="0" smtClean="0"/>
                        <a:t>Fund Balance Before</a:t>
                      </a:r>
                      <a:r>
                        <a:rPr lang="en-US" baseline="0" dirty="0" smtClean="0"/>
                        <a:t> Distribution</a:t>
                      </a:r>
                      <a:endParaRPr lang="en-US" dirty="0"/>
                    </a:p>
                  </a:txBody>
                  <a:tcPr anchor="ctr"/>
                </a:tc>
                <a:tc>
                  <a:txBody>
                    <a:bodyPr/>
                    <a:lstStyle/>
                    <a:p>
                      <a:pPr algn="ctr"/>
                      <a:r>
                        <a:rPr lang="en-US" dirty="0" smtClean="0"/>
                        <a:t>Distribution Amount</a:t>
                      </a:r>
                      <a:endParaRPr lang="en-US" dirty="0"/>
                    </a:p>
                  </a:txBody>
                  <a:tcPr anchor="ctr"/>
                </a:tc>
                <a:tc>
                  <a:txBody>
                    <a:bodyPr/>
                    <a:lstStyle/>
                    <a:p>
                      <a:pPr algn="ctr"/>
                      <a:r>
                        <a:rPr lang="en-US" dirty="0" smtClean="0"/>
                        <a:t>Fund Balance After Distribution</a:t>
                      </a:r>
                      <a:endParaRPr lang="en-US" dirty="0"/>
                    </a:p>
                  </a:txBody>
                  <a:tcPr anchor="ctr"/>
                </a:tc>
              </a:tr>
              <a:tr h="370840">
                <a:tc>
                  <a:txBody>
                    <a:bodyPr/>
                    <a:lstStyle/>
                    <a:p>
                      <a:pPr algn="ctr"/>
                      <a:r>
                        <a:rPr lang="en-US" dirty="0" smtClean="0"/>
                        <a:t>Treasurer</a:t>
                      </a:r>
                      <a:endParaRPr lang="en-US" dirty="0"/>
                    </a:p>
                  </a:txBody>
                  <a:tcPr anchor="ctr"/>
                </a:tc>
                <a:tc>
                  <a:txBody>
                    <a:bodyPr/>
                    <a:lstStyle/>
                    <a:p>
                      <a:pPr algn="r"/>
                      <a:r>
                        <a:rPr lang="en-US" dirty="0" smtClean="0"/>
                        <a:t>12/15/2009</a:t>
                      </a:r>
                      <a:endParaRPr lang="en-US" dirty="0"/>
                    </a:p>
                  </a:txBody>
                  <a:tcPr anchor="ctr"/>
                </a:tc>
                <a:tc>
                  <a:txBody>
                    <a:bodyPr/>
                    <a:lstStyle/>
                    <a:p>
                      <a:pPr algn="r"/>
                      <a:r>
                        <a:rPr lang="en-US" dirty="0" smtClean="0"/>
                        <a:t>$0</a:t>
                      </a:r>
                      <a:endParaRPr lang="en-US" dirty="0"/>
                    </a:p>
                  </a:txBody>
                  <a:tcPr anchor="ctr"/>
                </a:tc>
                <a:tc>
                  <a:txBody>
                    <a:bodyPr/>
                    <a:lstStyle/>
                    <a:p>
                      <a:pPr algn="r"/>
                      <a:r>
                        <a:rPr lang="en-US" dirty="0" smtClean="0"/>
                        <a:t>$0</a:t>
                      </a:r>
                      <a:endParaRPr lang="en-US" dirty="0"/>
                    </a:p>
                  </a:txBody>
                  <a:tcPr anchor="ctr"/>
                </a:tc>
                <a:tc>
                  <a:txBody>
                    <a:bodyPr/>
                    <a:lstStyle/>
                    <a:p>
                      <a:pPr algn="r"/>
                      <a:r>
                        <a:rPr lang="en-US" dirty="0" smtClean="0"/>
                        <a:t>$0</a:t>
                      </a:r>
                      <a:endParaRPr lang="en-US" dirty="0"/>
                    </a:p>
                  </a:txBody>
                  <a:tcPr anchor="ctr"/>
                </a:tc>
              </a:tr>
              <a:tr h="370840">
                <a:tc>
                  <a:txBody>
                    <a:bodyPr/>
                    <a:lstStyle/>
                    <a:p>
                      <a:pPr algn="ctr"/>
                      <a:r>
                        <a:rPr lang="en-US" dirty="0" smtClean="0"/>
                        <a:t>Treasurer</a:t>
                      </a:r>
                      <a:endParaRPr lang="en-US" dirty="0"/>
                    </a:p>
                  </a:txBody>
                  <a:tcPr anchor="ctr"/>
                </a:tc>
                <a:tc>
                  <a:txBody>
                    <a:bodyPr/>
                    <a:lstStyle/>
                    <a:p>
                      <a:pPr algn="r"/>
                      <a:r>
                        <a:rPr lang="en-US" dirty="0" smtClean="0"/>
                        <a:t>12/31/2009</a:t>
                      </a:r>
                      <a:endParaRPr lang="en-US" dirty="0"/>
                    </a:p>
                  </a:txBody>
                  <a:tcPr anchor="ctr"/>
                </a:tc>
                <a:tc>
                  <a:txBody>
                    <a:bodyPr/>
                    <a:lstStyle/>
                    <a:p>
                      <a:pPr algn="r"/>
                      <a:r>
                        <a:rPr lang="en-US" dirty="0" smtClean="0"/>
                        <a:t>$199,092</a:t>
                      </a:r>
                      <a:endParaRPr lang="en-US" dirty="0"/>
                    </a:p>
                  </a:txBody>
                  <a:tcPr anchor="ctr"/>
                </a:tc>
                <a:tc>
                  <a:txBody>
                    <a:bodyPr/>
                    <a:lstStyle/>
                    <a:p>
                      <a:pPr algn="r"/>
                      <a:r>
                        <a:rPr lang="en-US" dirty="0" smtClean="0"/>
                        <a:t>$34,445</a:t>
                      </a:r>
                      <a:endParaRPr lang="en-US" dirty="0"/>
                    </a:p>
                  </a:txBody>
                  <a:tcPr anchor="ctr"/>
                </a:tc>
                <a:tc>
                  <a:txBody>
                    <a:bodyPr/>
                    <a:lstStyle/>
                    <a:p>
                      <a:pPr algn="r"/>
                      <a:r>
                        <a:rPr lang="en-US" dirty="0" smtClean="0"/>
                        <a:t>$164,647</a:t>
                      </a:r>
                      <a:endParaRPr lang="en-US" dirty="0"/>
                    </a:p>
                  </a:txBody>
                  <a:tcPr anchor="ctr"/>
                </a:tc>
              </a:tr>
              <a:tr h="370840">
                <a:tc>
                  <a:txBody>
                    <a:bodyPr/>
                    <a:lstStyle/>
                    <a:p>
                      <a:pPr algn="ctr"/>
                      <a:r>
                        <a:rPr lang="en-US" dirty="0" smtClean="0"/>
                        <a:t>Treasurer</a:t>
                      </a:r>
                      <a:endParaRPr lang="en-US" dirty="0"/>
                    </a:p>
                  </a:txBody>
                  <a:tcPr anchor="ctr"/>
                </a:tc>
                <a:tc>
                  <a:txBody>
                    <a:bodyPr/>
                    <a:lstStyle/>
                    <a:p>
                      <a:pPr algn="r"/>
                      <a:r>
                        <a:rPr lang="en-US" dirty="0" smtClean="0"/>
                        <a:t>1/15/2010</a:t>
                      </a:r>
                      <a:endParaRPr lang="en-US" dirty="0"/>
                    </a:p>
                  </a:txBody>
                  <a:tcPr anchor="ctr"/>
                </a:tc>
                <a:tc>
                  <a:txBody>
                    <a:bodyPr/>
                    <a:lstStyle/>
                    <a:p>
                      <a:pPr algn="r"/>
                      <a:r>
                        <a:rPr lang="en-US" dirty="0" smtClean="0"/>
                        <a:t>$0</a:t>
                      </a:r>
                      <a:endParaRPr lang="en-US" dirty="0"/>
                    </a:p>
                  </a:txBody>
                  <a:tcPr anchor="ctr"/>
                </a:tc>
                <a:tc>
                  <a:txBody>
                    <a:bodyPr/>
                    <a:lstStyle/>
                    <a:p>
                      <a:pPr algn="r"/>
                      <a:r>
                        <a:rPr lang="en-US" dirty="0" smtClean="0"/>
                        <a:t>$0</a:t>
                      </a:r>
                      <a:endParaRPr lang="en-US" dirty="0"/>
                    </a:p>
                  </a:txBody>
                  <a:tcPr anchor="ctr"/>
                </a:tc>
                <a:tc>
                  <a:txBody>
                    <a:bodyPr/>
                    <a:lstStyle/>
                    <a:p>
                      <a:pPr algn="r"/>
                      <a:r>
                        <a:rPr lang="en-US" dirty="0" smtClean="0"/>
                        <a:t>$0</a:t>
                      </a:r>
                      <a:endParaRPr lang="en-US" dirty="0"/>
                    </a:p>
                  </a:txBody>
                  <a:tcPr anchor="ctr"/>
                </a:tc>
              </a:tr>
              <a:tr h="370840">
                <a:tc>
                  <a:txBody>
                    <a:bodyPr/>
                    <a:lstStyle/>
                    <a:p>
                      <a:pPr algn="ctr"/>
                      <a:r>
                        <a:rPr lang="en-US" dirty="0" smtClean="0"/>
                        <a:t>Treasurer</a:t>
                      </a:r>
                      <a:endParaRPr lang="en-US" dirty="0"/>
                    </a:p>
                  </a:txBody>
                  <a:tcPr anchor="ctr"/>
                </a:tc>
                <a:tc>
                  <a:txBody>
                    <a:bodyPr/>
                    <a:lstStyle/>
                    <a:p>
                      <a:pPr algn="r"/>
                      <a:r>
                        <a:rPr lang="en-US" dirty="0" smtClean="0"/>
                        <a:t>1/31/2010</a:t>
                      </a:r>
                      <a:endParaRPr lang="en-US" dirty="0"/>
                    </a:p>
                  </a:txBody>
                  <a:tcPr anchor="ctr"/>
                </a:tc>
                <a:tc>
                  <a:txBody>
                    <a:bodyPr/>
                    <a:lstStyle/>
                    <a:p>
                      <a:pPr algn="r"/>
                      <a:r>
                        <a:rPr lang="en-US" dirty="0" smtClean="0"/>
                        <a:t>$43,779</a:t>
                      </a:r>
                      <a:endParaRPr lang="en-US" dirty="0"/>
                    </a:p>
                  </a:txBody>
                  <a:tcPr anchor="ctr"/>
                </a:tc>
                <a:tc>
                  <a:txBody>
                    <a:bodyPr/>
                    <a:lstStyle/>
                    <a:p>
                      <a:pPr algn="r"/>
                      <a:r>
                        <a:rPr lang="en-US" dirty="0" smtClean="0"/>
                        <a:t>$43,779</a:t>
                      </a:r>
                      <a:endParaRPr lang="en-US" dirty="0"/>
                    </a:p>
                  </a:txBody>
                  <a:tcPr anchor="ctr"/>
                </a:tc>
                <a:tc>
                  <a:txBody>
                    <a:bodyPr/>
                    <a:lstStyle/>
                    <a:p>
                      <a:pPr algn="r"/>
                      <a:r>
                        <a:rPr lang="en-US" dirty="0" smtClean="0"/>
                        <a:t>$0</a:t>
                      </a:r>
                      <a:endParaRPr lang="en-US" dirty="0"/>
                    </a:p>
                  </a:txBody>
                  <a:tcPr anchor="ctr"/>
                </a:tc>
              </a:tr>
              <a:tr h="370840">
                <a:tc>
                  <a:txBody>
                    <a:bodyPr/>
                    <a:lstStyle/>
                    <a:p>
                      <a:pPr algn="ctr"/>
                      <a:r>
                        <a:rPr lang="en-US" dirty="0" smtClean="0"/>
                        <a:t>Treasurer</a:t>
                      </a:r>
                      <a:endParaRPr lang="en-US" dirty="0"/>
                    </a:p>
                  </a:txBody>
                  <a:tcPr anchor="ctr"/>
                </a:tc>
                <a:tc>
                  <a:txBody>
                    <a:bodyPr/>
                    <a:lstStyle/>
                    <a:p>
                      <a:pPr algn="r"/>
                      <a:r>
                        <a:rPr lang="en-US" dirty="0" smtClean="0"/>
                        <a:t>2/28/2010</a:t>
                      </a:r>
                      <a:endParaRPr lang="en-US" dirty="0"/>
                    </a:p>
                  </a:txBody>
                  <a:tcPr anchor="ctr"/>
                </a:tc>
                <a:tc>
                  <a:txBody>
                    <a:bodyPr/>
                    <a:lstStyle/>
                    <a:p>
                      <a:pPr algn="r"/>
                      <a:r>
                        <a:rPr lang="en-US" dirty="0" smtClean="0"/>
                        <a:t>$0</a:t>
                      </a:r>
                      <a:endParaRPr lang="en-US" dirty="0"/>
                    </a:p>
                  </a:txBody>
                  <a:tcPr anchor="ctr"/>
                </a:tc>
                <a:tc>
                  <a:txBody>
                    <a:bodyPr/>
                    <a:lstStyle/>
                    <a:p>
                      <a:pPr algn="r"/>
                      <a:r>
                        <a:rPr lang="en-US" dirty="0" smtClean="0"/>
                        <a:t>$0</a:t>
                      </a:r>
                      <a:endParaRPr lang="en-US" dirty="0"/>
                    </a:p>
                  </a:txBody>
                  <a:tcPr anchor="ctr"/>
                </a:tc>
                <a:tc>
                  <a:txBody>
                    <a:bodyPr/>
                    <a:lstStyle/>
                    <a:p>
                      <a:pPr algn="r"/>
                      <a:r>
                        <a:rPr lang="en-US" dirty="0" smtClean="0"/>
                        <a:t>$0</a:t>
                      </a:r>
                      <a:endParaRPr lang="en-US" dirty="0"/>
                    </a:p>
                  </a:txBody>
                  <a:tcPr anchor="ctr"/>
                </a:tc>
              </a:tr>
              <a:tr h="370840">
                <a:tc>
                  <a:txBody>
                    <a:bodyPr/>
                    <a:lstStyle/>
                    <a:p>
                      <a:pPr algn="ctr"/>
                      <a:r>
                        <a:rPr lang="en-US" dirty="0" smtClean="0"/>
                        <a:t>Treasurer</a:t>
                      </a:r>
                      <a:endParaRPr lang="en-US" dirty="0"/>
                    </a:p>
                  </a:txBody>
                  <a:tcPr anchor="ctr"/>
                </a:tc>
                <a:tc>
                  <a:txBody>
                    <a:bodyPr/>
                    <a:lstStyle/>
                    <a:p>
                      <a:pPr algn="r"/>
                      <a:r>
                        <a:rPr lang="en-US" dirty="0" smtClean="0"/>
                        <a:t>3/15/2010</a:t>
                      </a:r>
                      <a:endParaRPr lang="en-US" dirty="0"/>
                    </a:p>
                  </a:txBody>
                  <a:tcPr anchor="ctr"/>
                </a:tc>
                <a:tc>
                  <a:txBody>
                    <a:bodyPr/>
                    <a:lstStyle/>
                    <a:p>
                      <a:pPr algn="r"/>
                      <a:r>
                        <a:rPr lang="en-US" dirty="0" smtClean="0"/>
                        <a:t>$0</a:t>
                      </a:r>
                      <a:endParaRPr lang="en-US" dirty="0"/>
                    </a:p>
                  </a:txBody>
                  <a:tcPr anchor="ctr"/>
                </a:tc>
                <a:tc>
                  <a:txBody>
                    <a:bodyPr/>
                    <a:lstStyle/>
                    <a:p>
                      <a:pPr algn="r"/>
                      <a:r>
                        <a:rPr lang="en-US" dirty="0" smtClean="0"/>
                        <a:t>$0</a:t>
                      </a:r>
                      <a:endParaRPr lang="en-US" dirty="0"/>
                    </a:p>
                  </a:txBody>
                  <a:tcPr anchor="ctr"/>
                </a:tc>
                <a:tc>
                  <a:txBody>
                    <a:bodyPr/>
                    <a:lstStyle/>
                    <a:p>
                      <a:pPr algn="r"/>
                      <a:r>
                        <a:rPr lang="en-US" dirty="0" smtClean="0"/>
                        <a:t>$0</a:t>
                      </a:r>
                      <a:endParaRPr lang="en-US" dirty="0"/>
                    </a:p>
                  </a:txBody>
                  <a:tcPr anchor="ctr"/>
                </a:tc>
              </a:tr>
              <a:tr h="370840">
                <a:tc>
                  <a:txBody>
                    <a:bodyPr/>
                    <a:lstStyle/>
                    <a:p>
                      <a:pPr algn="ctr"/>
                      <a:r>
                        <a:rPr lang="en-US" dirty="0" smtClean="0"/>
                        <a:t>Treasurer</a:t>
                      </a:r>
                      <a:endParaRPr lang="en-US" dirty="0"/>
                    </a:p>
                  </a:txBody>
                  <a:tcPr anchor="ctr"/>
                </a:tc>
                <a:tc>
                  <a:txBody>
                    <a:bodyPr/>
                    <a:lstStyle/>
                    <a:p>
                      <a:pPr algn="r"/>
                      <a:r>
                        <a:rPr lang="en-US" dirty="0" smtClean="0"/>
                        <a:t>3/31/2010</a:t>
                      </a:r>
                      <a:endParaRPr lang="en-US" dirty="0"/>
                    </a:p>
                  </a:txBody>
                  <a:tcPr anchor="ctr"/>
                </a:tc>
                <a:tc>
                  <a:txBody>
                    <a:bodyPr/>
                    <a:lstStyle/>
                    <a:p>
                      <a:pPr algn="r"/>
                      <a:r>
                        <a:rPr lang="en-US" dirty="0" smtClean="0"/>
                        <a:t>$0</a:t>
                      </a:r>
                      <a:endParaRPr lang="en-US" dirty="0"/>
                    </a:p>
                  </a:txBody>
                  <a:tcPr anchor="ctr"/>
                </a:tc>
                <a:tc>
                  <a:txBody>
                    <a:bodyPr/>
                    <a:lstStyle/>
                    <a:p>
                      <a:pPr algn="r"/>
                      <a:r>
                        <a:rPr lang="en-US" dirty="0" smtClean="0"/>
                        <a:t>$0</a:t>
                      </a:r>
                      <a:endParaRPr lang="en-US" dirty="0"/>
                    </a:p>
                  </a:txBody>
                  <a:tcPr anchor="ctr"/>
                </a:tc>
                <a:tc>
                  <a:txBody>
                    <a:bodyPr/>
                    <a:lstStyle/>
                    <a:p>
                      <a:pPr algn="r"/>
                      <a:r>
                        <a:rPr lang="en-US" dirty="0" smtClean="0"/>
                        <a:t>$0</a:t>
                      </a:r>
                      <a:endParaRPr lang="en-US" dirty="0"/>
                    </a:p>
                  </a:txBody>
                  <a:tcPr anchor="ctr"/>
                </a:tc>
              </a:tr>
              <a:tr h="370840">
                <a:tc>
                  <a:txBody>
                    <a:bodyPr/>
                    <a:lstStyle/>
                    <a:p>
                      <a:pPr algn="ctr"/>
                      <a:r>
                        <a:rPr lang="en-US" dirty="0" smtClean="0"/>
                        <a:t>Treasurer</a:t>
                      </a:r>
                      <a:endParaRPr lang="en-US" dirty="0"/>
                    </a:p>
                  </a:txBody>
                  <a:tcPr anchor="ctr"/>
                </a:tc>
                <a:tc>
                  <a:txBody>
                    <a:bodyPr/>
                    <a:lstStyle/>
                    <a:p>
                      <a:pPr algn="r"/>
                      <a:r>
                        <a:rPr lang="en-US" dirty="0" smtClean="0"/>
                        <a:t>4/30/2010</a:t>
                      </a:r>
                      <a:endParaRPr lang="en-US" dirty="0"/>
                    </a:p>
                  </a:txBody>
                  <a:tcPr anchor="ctr"/>
                </a:tc>
                <a:tc>
                  <a:txBody>
                    <a:bodyPr/>
                    <a:lstStyle/>
                    <a:p>
                      <a:pPr algn="r"/>
                      <a:r>
                        <a:rPr lang="en-US" dirty="0" smtClean="0"/>
                        <a:t>$0</a:t>
                      </a:r>
                      <a:endParaRPr lang="en-US" dirty="0"/>
                    </a:p>
                  </a:txBody>
                  <a:tcPr anchor="ctr"/>
                </a:tc>
                <a:tc>
                  <a:txBody>
                    <a:bodyPr/>
                    <a:lstStyle/>
                    <a:p>
                      <a:pPr algn="r"/>
                      <a:r>
                        <a:rPr lang="en-US" dirty="0" smtClean="0"/>
                        <a:t>$0</a:t>
                      </a:r>
                      <a:endParaRPr lang="en-US" dirty="0"/>
                    </a:p>
                  </a:txBody>
                  <a:tcPr anchor="ctr"/>
                </a:tc>
                <a:tc>
                  <a:txBody>
                    <a:bodyPr/>
                    <a:lstStyle/>
                    <a:p>
                      <a:pPr algn="r"/>
                      <a:r>
                        <a:rPr lang="en-US" dirty="0" smtClean="0"/>
                        <a:t>$0</a:t>
                      </a:r>
                      <a:endParaRPr lang="en-US" dirty="0"/>
                    </a:p>
                  </a:txBody>
                  <a:tcPr anchor="ctr"/>
                </a:tc>
              </a:tr>
              <a:tr h="370840">
                <a:tc>
                  <a:txBody>
                    <a:bodyPr/>
                    <a:lstStyle/>
                    <a:p>
                      <a:pPr algn="ctr"/>
                      <a:r>
                        <a:rPr lang="en-US" b="1" dirty="0" smtClean="0"/>
                        <a:t>Total</a:t>
                      </a:r>
                      <a:endParaRPr lang="en-US" b="1" dirty="0"/>
                    </a:p>
                  </a:txBody>
                  <a:tcPr anchor="ctr"/>
                </a:tc>
                <a:tc>
                  <a:txBody>
                    <a:bodyPr/>
                    <a:lstStyle/>
                    <a:p>
                      <a:pPr algn="r"/>
                      <a:endParaRPr lang="en-US" b="1" dirty="0"/>
                    </a:p>
                  </a:txBody>
                  <a:tcPr anchor="ctr"/>
                </a:tc>
                <a:tc>
                  <a:txBody>
                    <a:bodyPr/>
                    <a:lstStyle/>
                    <a:p>
                      <a:pPr algn="r"/>
                      <a:r>
                        <a:rPr lang="en-US" b="1" dirty="0" smtClean="0"/>
                        <a:t>$242,871</a:t>
                      </a:r>
                      <a:endParaRPr lang="en-US" b="1" dirty="0"/>
                    </a:p>
                  </a:txBody>
                  <a:tcPr anchor="ctr"/>
                </a:tc>
                <a:tc>
                  <a:txBody>
                    <a:bodyPr/>
                    <a:lstStyle/>
                    <a:p>
                      <a:pPr algn="r"/>
                      <a:r>
                        <a:rPr lang="en-US" b="1" dirty="0" smtClean="0"/>
                        <a:t>$78,224</a:t>
                      </a:r>
                      <a:endParaRPr lang="en-US" b="1" dirty="0"/>
                    </a:p>
                  </a:txBody>
                  <a:tcPr anchor="ctr"/>
                </a:tc>
                <a:tc>
                  <a:txBody>
                    <a:bodyPr/>
                    <a:lstStyle/>
                    <a:p>
                      <a:pPr algn="r"/>
                      <a:r>
                        <a:rPr lang="en-US" b="1" dirty="0" smtClean="0"/>
                        <a:t>$164,647</a:t>
                      </a:r>
                      <a:endParaRPr lang="en-US" b="1" dirty="0"/>
                    </a:p>
                  </a:txBody>
                  <a:tcPr anchor="ctr"/>
                </a:tc>
              </a:tr>
            </a:tbl>
          </a:graphicData>
        </a:graphic>
      </p:graphicFrame>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92</a:t>
            </a:fld>
            <a:endParaRPr lang="en-US" dirty="0">
              <a:solidFill>
                <a:prstClr val="black"/>
              </a:solidFill>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Procedure 30: Management’s Response</a:t>
            </a:r>
            <a:endParaRPr lang="en-US" sz="3200" dirty="0"/>
          </a:p>
        </p:txBody>
      </p:sp>
      <p:sp>
        <p:nvSpPr>
          <p:cNvPr id="3" name="Content Placeholder 2"/>
          <p:cNvSpPr>
            <a:spLocks noGrp="1"/>
          </p:cNvSpPr>
          <p:nvPr>
            <p:ph idx="1"/>
          </p:nvPr>
        </p:nvSpPr>
        <p:spPr/>
        <p:txBody>
          <a:bodyPr/>
          <a:lstStyle/>
          <a:p>
            <a:r>
              <a:rPr lang="en-US" sz="2000" b="1" dirty="0" smtClean="0"/>
              <a:t>Treasurer’s Office</a:t>
            </a:r>
          </a:p>
          <a:p>
            <a:pPr lvl="1"/>
            <a:r>
              <a:rPr lang="en-US" sz="1800" dirty="0" smtClean="0"/>
              <a:t>There was one occasion during fiscal year 2010, where one municipality’s tax revenue amount was posted to the wrong general ledger fund and a correction was made after it was discovered.  Also, there are occasions where sometimes other revenues could be posted during a month after the distribution for that month is performed.  Also, for any month’s tax revenue, the tax revenue is not wired to the municipality until the next month.  As such, the tax revenue is not posted until the next month.  </a:t>
            </a:r>
          </a:p>
          <a:p>
            <a:pPr lvl="2">
              <a:buNone/>
            </a:pPr>
            <a:endParaRPr lang="en-US" sz="1600"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93</a:t>
            </a:fld>
            <a:endParaRPr lang="en-US" dirty="0">
              <a:solidFill>
                <a:prstClr val="black"/>
              </a:solidFill>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30: Impact of Finding</a:t>
            </a:r>
            <a:endParaRPr lang="en-US" dirty="0"/>
          </a:p>
        </p:txBody>
      </p:sp>
      <p:sp>
        <p:nvSpPr>
          <p:cNvPr id="3" name="Content Placeholder 2"/>
          <p:cNvSpPr>
            <a:spLocks noGrp="1"/>
          </p:cNvSpPr>
          <p:nvPr>
            <p:ph idx="1"/>
          </p:nvPr>
        </p:nvSpPr>
        <p:spPr/>
        <p:txBody>
          <a:bodyPr/>
          <a:lstStyle/>
          <a:p>
            <a:r>
              <a:rPr lang="en-US" sz="2000" b="1" dirty="0" smtClean="0"/>
              <a:t>Treasurer’s Office</a:t>
            </a:r>
          </a:p>
          <a:p>
            <a:pPr lvl="1"/>
            <a:r>
              <a:rPr lang="en-US" sz="1800" dirty="0" smtClean="0"/>
              <a:t>When municipalities receive less monies than what is actually due to them, their cash flows are lower and they experience more strain on daily operations.  This also causes political friction between the municipalities and County.  On the other hand, the County could be using monies that belong to other local governments for its own benefit.</a:t>
            </a:r>
            <a:endParaRPr lang="en-US" sz="1800"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94</a:t>
            </a:fld>
            <a:endParaRPr lang="en-US" dirty="0">
              <a:solidFill>
                <a:prstClr val="black"/>
              </a:solidFill>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Conclusion and Recommendations</a:t>
            </a:r>
            <a:endParaRPr lang="en-US" sz="3600" dirty="0"/>
          </a:p>
        </p:txBody>
      </p:sp>
      <p:sp>
        <p:nvSpPr>
          <p:cNvPr id="3" name="Content Placeholder 2"/>
          <p:cNvSpPr>
            <a:spLocks noGrp="1"/>
          </p:cNvSpPr>
          <p:nvPr>
            <p:ph idx="1"/>
          </p:nvPr>
        </p:nvSpPr>
        <p:spPr/>
        <p:txBody>
          <a:bodyPr/>
          <a:lstStyle/>
          <a:p>
            <a:r>
              <a:rPr lang="en-US" sz="2000" dirty="0" smtClean="0"/>
              <a:t>Based on our engagement, control deficiencies exist in the following departments:</a:t>
            </a:r>
          </a:p>
          <a:p>
            <a:pPr lvl="1"/>
            <a:r>
              <a:rPr lang="en-US" sz="1600" dirty="0" smtClean="0"/>
              <a:t>Treasurer’s Office</a:t>
            </a:r>
          </a:p>
          <a:p>
            <a:pPr lvl="1"/>
            <a:r>
              <a:rPr lang="en-US" sz="1600" dirty="0" smtClean="0"/>
              <a:t>Auditor’s Office</a:t>
            </a:r>
          </a:p>
          <a:p>
            <a:pPr lvl="1"/>
            <a:r>
              <a:rPr lang="en-US" sz="1600" dirty="0" smtClean="0"/>
              <a:t>Assessor’s Office</a:t>
            </a:r>
          </a:p>
          <a:p>
            <a:pPr lvl="1"/>
            <a:r>
              <a:rPr lang="en-US" sz="1600" dirty="0" smtClean="0"/>
              <a:t>SWU Office</a:t>
            </a:r>
          </a:p>
          <a:p>
            <a:r>
              <a:rPr lang="en-US" sz="2000" dirty="0" smtClean="0"/>
              <a:t>Recommendations</a:t>
            </a:r>
            <a:endParaRPr lang="en-US" sz="2000" dirty="0" smtClean="0"/>
          </a:p>
          <a:p>
            <a:pPr lvl="1"/>
            <a:r>
              <a:rPr lang="en-US" sz="1600" dirty="0" smtClean="0"/>
              <a:t>Implement segregation of duties </a:t>
            </a:r>
          </a:p>
          <a:p>
            <a:pPr lvl="1"/>
            <a:r>
              <a:rPr lang="en-US" sz="1600" dirty="0" smtClean="0"/>
              <a:t>Improve record-keeping </a:t>
            </a:r>
          </a:p>
          <a:p>
            <a:pPr lvl="1"/>
            <a:r>
              <a:rPr lang="en-US" sz="1600" dirty="0" smtClean="0"/>
              <a:t>Implement approval process that follows proper chain  of command</a:t>
            </a:r>
          </a:p>
          <a:p>
            <a:pPr lvl="1"/>
            <a:r>
              <a:rPr lang="en-US" sz="1600" dirty="0" smtClean="0"/>
              <a:t>Improve the timeliness for accounting for tax collections and posting them to the general ledger  (perhaps integrate Manatron with Munis so collections are automatically posted to the Munis on “real-time” basis)</a:t>
            </a:r>
            <a:endParaRPr lang="en-US" sz="1600" dirty="0"/>
          </a:p>
        </p:txBody>
      </p:sp>
      <p:sp>
        <p:nvSpPr>
          <p:cNvPr id="4" name="Slide Number Placeholder 3"/>
          <p:cNvSpPr>
            <a:spLocks noGrp="1"/>
          </p:cNvSpPr>
          <p:nvPr>
            <p:ph type="sldNum" sz="quarter" idx="12"/>
          </p:nvPr>
        </p:nvSpPr>
        <p:spPr/>
        <p:txBody>
          <a:bodyPr/>
          <a:lstStyle/>
          <a:p>
            <a:pPr>
              <a:defRPr/>
            </a:pPr>
            <a:fld id="{B78BF136-B912-4048-8D20-B48E658C2C6C}" type="slidenum">
              <a:rPr lang="en-US" smtClean="0">
                <a:solidFill>
                  <a:prstClr val="black"/>
                </a:solidFill>
              </a:rPr>
              <a:pPr>
                <a:defRPr/>
              </a:pPr>
              <a:t>95</a:t>
            </a:fld>
            <a:endParaRPr lang="en-US" dirty="0">
              <a:solidFill>
                <a:prstClr val="black"/>
              </a:solidFill>
            </a:endParaRPr>
          </a:p>
        </p:txBody>
      </p:sp>
    </p:spTree>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3E3B908F25DD54E9871E6C74C1E4A6D" ma:contentTypeVersion="0" ma:contentTypeDescription="Create a new document." ma:contentTypeScope="" ma:versionID="c7a427469040c0e3b1c25f56db15135f">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4DF874F-B03E-4421-810A-E74F90B380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4B558BFA-4952-424E-84E1-6F287F6521C8}">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customXml/itemProps3.xml><?xml version="1.0" encoding="utf-8"?>
<ds:datastoreItem xmlns:ds="http://schemas.openxmlformats.org/officeDocument/2006/customXml" ds:itemID="{E71D921C-44A5-4BEE-94C6-9DAA7A6FC0E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2512</TotalTime>
  <Words>7539</Words>
  <Application>Microsoft Office PowerPoint</Application>
  <PresentationFormat>On-screen Show (4:3)</PresentationFormat>
  <Paragraphs>1244</Paragraphs>
  <Slides>95</Slides>
  <Notes>13</Notes>
  <HiddenSlides>0</HiddenSlides>
  <MMClips>0</MMClips>
  <ScaleCrop>false</ScaleCrop>
  <HeadingPairs>
    <vt:vector size="4" baseType="variant">
      <vt:variant>
        <vt:lpstr>Theme</vt:lpstr>
      </vt:variant>
      <vt:variant>
        <vt:i4>2</vt:i4>
      </vt:variant>
      <vt:variant>
        <vt:lpstr>Slide Titles</vt:lpstr>
      </vt:variant>
      <vt:variant>
        <vt:i4>95</vt:i4>
      </vt:variant>
    </vt:vector>
  </HeadingPairs>
  <TitlesOfParts>
    <vt:vector size="97" baseType="lpstr">
      <vt:lpstr>1_Office Theme</vt:lpstr>
      <vt:lpstr>Office Theme</vt:lpstr>
      <vt:lpstr>Results of Agreed-Upon Procedures</vt:lpstr>
      <vt:lpstr>Overview</vt:lpstr>
      <vt:lpstr>Background of the Engagement</vt:lpstr>
      <vt:lpstr>Background of the Engagement</vt:lpstr>
      <vt:lpstr>Background of the Engagement</vt:lpstr>
      <vt:lpstr>Background of the Engagement</vt:lpstr>
      <vt:lpstr>Background of the Engagement</vt:lpstr>
      <vt:lpstr>Procedures with No Findings</vt:lpstr>
      <vt:lpstr>Procedures with No Findings</vt:lpstr>
      <vt:lpstr>Procedures with No Findings</vt:lpstr>
      <vt:lpstr>Procedures with No Findings</vt:lpstr>
      <vt:lpstr>Procedures with No Findings</vt:lpstr>
      <vt:lpstr>Procedures with No Findings</vt:lpstr>
      <vt:lpstr>Procedures with No Findings</vt:lpstr>
      <vt:lpstr>Procedures with No Findings</vt:lpstr>
      <vt:lpstr>Procedures with No Findings</vt:lpstr>
      <vt:lpstr>Deficiencies</vt:lpstr>
      <vt:lpstr>Procedure 1</vt:lpstr>
      <vt:lpstr>Procedure 1: Analysis of Finding</vt:lpstr>
      <vt:lpstr>Procedure 1: Management’s Response</vt:lpstr>
      <vt:lpstr>Procedure 1: Impact of Finding</vt:lpstr>
      <vt:lpstr>Procedure 2</vt:lpstr>
      <vt:lpstr>Procedure 2 (continued)</vt:lpstr>
      <vt:lpstr>Procedure 2: Analysis of Finding</vt:lpstr>
      <vt:lpstr>Procedure 2: Management’s Response</vt:lpstr>
      <vt:lpstr>Procedure 2: Impact of Finding </vt:lpstr>
      <vt:lpstr>Procedure 2: Impact of Finding (continued)</vt:lpstr>
      <vt:lpstr>Procedure 3</vt:lpstr>
      <vt:lpstr>Procedure 3: Analysis of Finding</vt:lpstr>
      <vt:lpstr>Procedure 3: Management’s Response</vt:lpstr>
      <vt:lpstr>Procedure 3: Impact of Finding</vt:lpstr>
      <vt:lpstr>Procedure 4</vt:lpstr>
      <vt:lpstr>Procedure 4: Analysis of Finding</vt:lpstr>
      <vt:lpstr>Procedure 4: Management’s Response</vt:lpstr>
      <vt:lpstr>Procedure 4: Impact of Finding</vt:lpstr>
      <vt:lpstr>Procedure 5</vt:lpstr>
      <vt:lpstr>Procedure 5: Analysis of Finding</vt:lpstr>
      <vt:lpstr>Procedure 5: Management’s Response</vt:lpstr>
      <vt:lpstr>Procedure 5: Impact of Finding</vt:lpstr>
      <vt:lpstr>Procedure 6</vt:lpstr>
      <vt:lpstr>Procedure 6: Analysis of Finding</vt:lpstr>
      <vt:lpstr>Procedure 6: Management’s Response</vt:lpstr>
      <vt:lpstr>Procedure 6: Impact of Finding</vt:lpstr>
      <vt:lpstr>Procedure 9</vt:lpstr>
      <vt:lpstr>Procedure 9: Analysis of Finding</vt:lpstr>
      <vt:lpstr>Procedure 9: Management’s Response</vt:lpstr>
      <vt:lpstr>Procedure 9: Impact of Finding</vt:lpstr>
      <vt:lpstr>Procedure 10</vt:lpstr>
      <vt:lpstr>Procedure 10: Analysis of Finding</vt:lpstr>
      <vt:lpstr>Procedure 10: Management’s Response</vt:lpstr>
      <vt:lpstr>Procedure 10: Impact of Finding</vt:lpstr>
      <vt:lpstr>Procedure 11</vt:lpstr>
      <vt:lpstr>Procedure 11: Analysis of Finding</vt:lpstr>
      <vt:lpstr>Procedure 11: Management’s Response</vt:lpstr>
      <vt:lpstr>Procedure 11: Impact of Finding</vt:lpstr>
      <vt:lpstr>Procedure 15</vt:lpstr>
      <vt:lpstr>Procedure 15: Analysis of Finding</vt:lpstr>
      <vt:lpstr>Procedure 15: Management’s Response</vt:lpstr>
      <vt:lpstr>Procedure 15: Impact of Finding</vt:lpstr>
      <vt:lpstr>Procedure 16</vt:lpstr>
      <vt:lpstr>Procedure 16: Analysis of Finding</vt:lpstr>
      <vt:lpstr>Procedure 16: Management’s Response</vt:lpstr>
      <vt:lpstr>Procedure 16: Impact of Finding</vt:lpstr>
      <vt:lpstr>Procedure 17</vt:lpstr>
      <vt:lpstr>Procedure 17: Analysis of Finding</vt:lpstr>
      <vt:lpstr>Procedure 17: Management’s Response</vt:lpstr>
      <vt:lpstr>Procedure 17: Impact of Finding</vt:lpstr>
      <vt:lpstr>Procedure 18</vt:lpstr>
      <vt:lpstr>Procedure 18: Analysis of Finding</vt:lpstr>
      <vt:lpstr>Procedure 18: Management’s Response</vt:lpstr>
      <vt:lpstr>Procedure 18: Impact of Finding</vt:lpstr>
      <vt:lpstr>Procedure 20</vt:lpstr>
      <vt:lpstr>Procedure 20: Analysis of Finding</vt:lpstr>
      <vt:lpstr>Procedure 20: Management’s Response</vt:lpstr>
      <vt:lpstr>Procedure 20: Impact of Finding</vt:lpstr>
      <vt:lpstr>Procedure 21</vt:lpstr>
      <vt:lpstr>Procedure 21: Analysis of Finding</vt:lpstr>
      <vt:lpstr>Procedure 21: Management’s Response</vt:lpstr>
      <vt:lpstr>Procedure 21: Impact of Finding</vt:lpstr>
      <vt:lpstr>Procedure 28</vt:lpstr>
      <vt:lpstr>Procedure 28: Analysis of Finding #1</vt:lpstr>
      <vt:lpstr>Procedure 28: Analysis of Finding #2</vt:lpstr>
      <vt:lpstr>Procedure 28: Management’s Response</vt:lpstr>
      <vt:lpstr>Procedure 28: Impact of Finding</vt:lpstr>
      <vt:lpstr>Procedure 29</vt:lpstr>
      <vt:lpstr>Procedure 29: Analysis of Finding</vt:lpstr>
      <vt:lpstr>Procedure 29: Management’s Response</vt:lpstr>
      <vt:lpstr>Procedure 29: Impact of Finding</vt:lpstr>
      <vt:lpstr>Procedure 30</vt:lpstr>
      <vt:lpstr>Procedure 30: First Distribution</vt:lpstr>
      <vt:lpstr>Procedure 30: Second Distribution</vt:lpstr>
      <vt:lpstr>Procedure 30: Third Distribution</vt:lpstr>
      <vt:lpstr>Procedure 30: Management’s Response</vt:lpstr>
      <vt:lpstr>Procedure 30: Impact of Finding</vt:lpstr>
      <vt:lpstr>Conclusion and Recommendations</vt:lpstr>
    </vt:vector>
  </TitlesOfParts>
  <Company>ElliottDavis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Strategies to Lead By</dc:title>
  <dc:creator>ED</dc:creator>
  <cp:lastModifiedBy>dstarkey</cp:lastModifiedBy>
  <cp:revision>56</cp:revision>
  <dcterms:created xsi:type="dcterms:W3CDTF">2008-11-19T17:40:13Z</dcterms:created>
  <dcterms:modified xsi:type="dcterms:W3CDTF">2010-11-29T17:08:49Z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0x01010093E3B908F25DD54E9871E6C74C1E4A6D</vt:lpwstr>
  </property>
</Properties>
</file>